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8" r:id="rId3"/>
    <p:sldId id="347" r:id="rId4"/>
    <p:sldId id="348" r:id="rId5"/>
    <p:sldId id="349" r:id="rId6"/>
    <p:sldId id="257" r:id="rId7"/>
    <p:sldId id="262" r:id="rId8"/>
    <p:sldId id="259" r:id="rId9"/>
    <p:sldId id="264" r:id="rId10"/>
    <p:sldId id="350" r:id="rId11"/>
    <p:sldId id="351" r:id="rId12"/>
    <p:sldId id="265" r:id="rId13"/>
    <p:sldId id="269" r:id="rId14"/>
    <p:sldId id="266" r:id="rId15"/>
    <p:sldId id="352" r:id="rId16"/>
    <p:sldId id="261" r:id="rId17"/>
    <p:sldId id="271" r:id="rId18"/>
    <p:sldId id="276" r:id="rId19"/>
    <p:sldId id="277" r:id="rId20"/>
    <p:sldId id="278" r:id="rId21"/>
    <p:sldId id="279" r:id="rId22"/>
    <p:sldId id="353" r:id="rId23"/>
    <p:sldId id="285" r:id="rId24"/>
    <p:sldId id="286" r:id="rId25"/>
    <p:sldId id="356" r:id="rId26"/>
    <p:sldId id="345" r:id="rId27"/>
    <p:sldId id="289" r:id="rId28"/>
    <p:sldId id="291" r:id="rId29"/>
    <p:sldId id="292" r:id="rId30"/>
    <p:sldId id="294" r:id="rId31"/>
    <p:sldId id="293" r:id="rId32"/>
    <p:sldId id="295" r:id="rId33"/>
    <p:sldId id="297" r:id="rId34"/>
    <p:sldId id="298" r:id="rId35"/>
    <p:sldId id="299" r:id="rId36"/>
    <p:sldId id="302" r:id="rId37"/>
    <p:sldId id="300" r:id="rId38"/>
    <p:sldId id="303" r:id="rId39"/>
    <p:sldId id="346" r:id="rId40"/>
    <p:sldId id="304" r:id="rId41"/>
    <p:sldId id="321" r:id="rId42"/>
    <p:sldId id="354" r:id="rId43"/>
    <p:sldId id="311" r:id="rId44"/>
    <p:sldId id="306" r:id="rId45"/>
    <p:sldId id="308" r:id="rId46"/>
    <p:sldId id="312" r:id="rId47"/>
    <p:sldId id="313" r:id="rId48"/>
    <p:sldId id="310" r:id="rId49"/>
    <p:sldId id="314" r:id="rId50"/>
    <p:sldId id="317" r:id="rId51"/>
    <p:sldId id="315" r:id="rId52"/>
    <p:sldId id="316" r:id="rId53"/>
    <p:sldId id="318" r:id="rId54"/>
    <p:sldId id="319" r:id="rId55"/>
    <p:sldId id="355" r:id="rId56"/>
    <p:sldId id="322" r:id="rId57"/>
    <p:sldId id="323" r:id="rId58"/>
    <p:sldId id="324" r:id="rId59"/>
    <p:sldId id="325" r:id="rId60"/>
    <p:sldId id="326" r:id="rId61"/>
    <p:sldId id="327" r:id="rId62"/>
    <p:sldId id="332" r:id="rId63"/>
    <p:sldId id="337" r:id="rId64"/>
    <p:sldId id="338" r:id="rId65"/>
    <p:sldId id="339" r:id="rId66"/>
    <p:sldId id="341" r:id="rId67"/>
    <p:sldId id="342" r:id="rId68"/>
    <p:sldId id="357" r:id="rId69"/>
    <p:sldId id="343" r:id="rId70"/>
    <p:sldId id="344" r:id="rId7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7" userDrawn="1">
          <p15:clr>
            <a:srgbClr val="A4A3A4"/>
          </p15:clr>
        </p15:guide>
        <p15:guide id="2" pos="3840" userDrawn="1">
          <p15:clr>
            <a:srgbClr val="A4A3A4"/>
          </p15:clr>
        </p15:guide>
        <p15:guide id="3" pos="2570" userDrawn="1">
          <p15:clr>
            <a:srgbClr val="F26B43"/>
          </p15:clr>
        </p15:guide>
        <p15:guide id="4" pos="5133" userDrawn="1">
          <p15:clr>
            <a:srgbClr val="F26B43"/>
          </p15:clr>
        </p15:guide>
        <p15:guide id="6" pos="3205" userDrawn="1">
          <p15:clr>
            <a:srgbClr val="A4A3A4"/>
          </p15:clr>
        </p15:guide>
        <p15:guide id="7" orient="horz" pos="346" userDrawn="1">
          <p15:clr>
            <a:srgbClr val="A4A3A4"/>
          </p15:clr>
        </p15:guide>
        <p15:guide id="8" orient="horz" pos="2364" userDrawn="1">
          <p15:clr>
            <a:srgbClr val="A4A3A4"/>
          </p15:clr>
        </p15:guide>
        <p15:guide id="9" pos="211" userDrawn="1">
          <p15:clr>
            <a:srgbClr val="A4A3A4"/>
          </p15:clr>
        </p15:guide>
        <p15:guide id="10" pos="1663" userDrawn="1">
          <p15:clr>
            <a:srgbClr val="A4A3A4"/>
          </p15:clr>
        </p15:guide>
        <p15:guide id="11" pos="7469" userDrawn="1">
          <p15:clr>
            <a:srgbClr val="A4A3A4"/>
          </p15:clr>
        </p15:guide>
        <p15:guide id="12" orient="horz" pos="3974" userDrawn="1">
          <p15:clr>
            <a:srgbClr val="A4A3A4"/>
          </p15:clr>
        </p15:guide>
        <p15:guide id="13" orient="horz" pos="2908" userDrawn="1">
          <p15:clr>
            <a:srgbClr val="A4A3A4"/>
          </p15:clr>
        </p15:guide>
        <p15:guide id="14" userDrawn="1">
          <p15:clr>
            <a:srgbClr val="A4A3A4"/>
          </p15:clr>
        </p15:guide>
        <p15:guide id="15" orient="horz"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A0DB"/>
    <a:srgbClr val="FFC000"/>
    <a:srgbClr val="00549D"/>
    <a:srgbClr val="BFBFBF"/>
    <a:srgbClr val="B6D2EC"/>
    <a:srgbClr val="0083FA"/>
    <a:srgbClr val="A8A8A7"/>
    <a:srgbClr val="C0C0C0"/>
    <a:srgbClr val="3FD3D7"/>
    <a:srgbClr val="3CA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72167" autoAdjust="0"/>
  </p:normalViewPr>
  <p:slideViewPr>
    <p:cSldViewPr snapToGrid="0" showGuides="1">
      <p:cViewPr varScale="1">
        <p:scale>
          <a:sx n="60" d="100"/>
          <a:sy n="60" d="100"/>
        </p:scale>
        <p:origin x="763" y="38"/>
      </p:cViewPr>
      <p:guideLst>
        <p:guide orient="horz" pos="2727"/>
        <p:guide pos="3840"/>
        <p:guide pos="2570"/>
        <p:guide pos="5133"/>
        <p:guide pos="3205"/>
        <p:guide orient="horz" pos="346"/>
        <p:guide orient="horz" pos="2364"/>
        <p:guide pos="211"/>
        <p:guide pos="1663"/>
        <p:guide pos="7469"/>
        <p:guide orient="horz" pos="3974"/>
        <p:guide orient="horz" pos="2908"/>
        <p:guide/>
        <p:guide orient="horz"/>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94FC1-D497-495A-AD10-079B253CA0AD}" type="datetimeFigureOut">
              <a:rPr lang="ko-KR" altLang="en-US" smtClean="0"/>
              <a:t>2016-05-10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74398-19B0-4BF7-A744-AC233AD8E9B0}" type="slidenum">
              <a:rPr lang="ko-KR" altLang="en-US" smtClean="0"/>
              <a:t>‹#›</a:t>
            </a:fld>
            <a:endParaRPr lang="ko-KR" altLang="en-US"/>
          </a:p>
        </p:txBody>
      </p:sp>
    </p:spTree>
    <p:extLst>
      <p:ext uri="{BB962C8B-B14F-4D97-AF65-F5344CB8AC3E}">
        <p14:creationId xmlns:p14="http://schemas.microsoft.com/office/powerpoint/2010/main" val="282423895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base" latinLnBrk="1" hangingPunct="1">
              <a:lnSpc>
                <a:spcPct val="100000"/>
              </a:lnSpc>
              <a:spcBef>
                <a:spcPts val="0"/>
              </a:spcBef>
              <a:spcAft>
                <a:spcPts val="0"/>
              </a:spcAft>
              <a:buClrTx/>
              <a:buSzTx/>
              <a:buFontTx/>
              <a:buNone/>
              <a:tabLst/>
              <a:defRPr/>
            </a:pPr>
            <a:r>
              <a:rPr lang="en-US" altLang="ko-KR" sz="1200" b="0" i="0" kern="1200" dirty="0" smtClean="0">
                <a:solidFill>
                  <a:schemeClr val="tx1"/>
                </a:solidFill>
                <a:effectLst/>
                <a:latin typeface="+mn-lt"/>
                <a:ea typeface="+mn-ea"/>
                <a:cs typeface="+mn-cs"/>
              </a:rPr>
              <a:t>Thanks Chair</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for introducing me. </a:t>
            </a:r>
            <a:r>
              <a:rPr lang="en-US" altLang="ko-KR" sz="1200" kern="1200" dirty="0" smtClean="0">
                <a:solidFill>
                  <a:schemeClr val="tx1"/>
                </a:solidFill>
                <a:effectLst/>
                <a:latin typeface="+mn-lt"/>
                <a:ea typeface="+mn-ea"/>
                <a:cs typeface="+mn-cs"/>
              </a:rPr>
              <a:t>As he said, I’m Woohyeok Choi, </a:t>
            </a:r>
            <a:r>
              <a:rPr lang="en-US" altLang="ko-KR" sz="1200" kern="1200" dirty="0" err="1" smtClean="0">
                <a:solidFill>
                  <a:schemeClr val="tx1"/>
                </a:solidFill>
                <a:effectLst/>
                <a:latin typeface="+mn-lt"/>
                <a:ea typeface="+mn-ea"/>
                <a:cs typeface="+mn-cs"/>
              </a:rPr>
              <a:t>Ph.D</a:t>
            </a:r>
            <a:r>
              <a:rPr lang="en-US" altLang="ko-KR" sz="1200" kern="1200" dirty="0" smtClean="0">
                <a:solidFill>
                  <a:schemeClr val="tx1"/>
                </a:solidFill>
                <a:effectLst/>
                <a:latin typeface="+mn-lt"/>
                <a:ea typeface="+mn-ea"/>
                <a:cs typeface="+mn-cs"/>
              </a:rPr>
              <a:t> student in KAIST, </a:t>
            </a:r>
            <a:endParaRPr lang="en-US" altLang="ko-KR" sz="1200" kern="1200" dirty="0" smtClean="0">
              <a:solidFill>
                <a:schemeClr val="tx1"/>
              </a:solidFill>
              <a:effectLst/>
              <a:latin typeface="+mn-lt"/>
              <a:ea typeface="+mn-ea"/>
              <a:cs typeface="+mn-cs"/>
            </a:endParaRPr>
          </a:p>
          <a:p>
            <a:pPr fontAlgn="base" latinLnBrk="1"/>
            <a:r>
              <a:rPr lang="en-US" altLang="ko-KR" sz="1200" kern="1200" dirty="0" smtClean="0">
                <a:solidFill>
                  <a:schemeClr val="tx1"/>
                </a:solidFill>
                <a:effectLst/>
                <a:latin typeface="+mn-lt"/>
                <a:ea typeface="+mn-ea"/>
                <a:cs typeface="+mn-cs"/>
              </a:rPr>
              <a:t>I’m very glad to be get an opportunity to present my work.</a:t>
            </a:r>
          </a:p>
          <a:p>
            <a:pPr fontAlgn="base" latinLnBrk="1"/>
            <a:r>
              <a:rPr lang="en-US" altLang="ko-KR" sz="1200" kern="1200" dirty="0" smtClean="0">
                <a:solidFill>
                  <a:schemeClr val="tx1"/>
                </a:solidFill>
                <a:effectLst/>
                <a:latin typeface="+mn-lt"/>
                <a:ea typeface="+mn-ea"/>
                <a:cs typeface="+mn-cs"/>
              </a:rPr>
              <a:t>Today</a:t>
            </a:r>
            <a:r>
              <a:rPr lang="en-US" altLang="ko-KR" sz="1200" kern="1200" dirty="0" smtClean="0">
                <a:solidFill>
                  <a:schemeClr val="tx1"/>
                </a:solidFill>
                <a:effectLst/>
                <a:latin typeface="+mn-lt"/>
                <a:ea typeface="+mn-ea"/>
                <a:cs typeface="+mn-cs"/>
              </a:rPr>
              <a:t>, I’m </a:t>
            </a:r>
            <a:r>
              <a:rPr lang="en-US" altLang="ko-KR" sz="1200" kern="1200" dirty="0" err="1" smtClean="0">
                <a:solidFill>
                  <a:schemeClr val="tx1"/>
                </a:solidFill>
                <a:effectLst/>
                <a:latin typeface="+mn-lt"/>
                <a:ea typeface="+mn-ea"/>
                <a:cs typeface="+mn-cs"/>
              </a:rPr>
              <a:t>gonna</a:t>
            </a:r>
            <a:r>
              <a:rPr lang="en-US" altLang="ko-KR" sz="1200"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present</a:t>
            </a:r>
            <a:r>
              <a:rPr lang="en-US" altLang="ko-KR" sz="1200" kern="1200" baseline="0" dirty="0" smtClean="0">
                <a:solidFill>
                  <a:schemeClr val="tx1"/>
                </a:solidFill>
                <a:effectLst/>
                <a:latin typeface="+mn-lt"/>
                <a:ea typeface="+mn-ea"/>
                <a:cs typeface="+mn-cs"/>
              </a:rPr>
              <a:t> the </a:t>
            </a:r>
            <a:r>
              <a:rPr lang="en-US" altLang="ko-KR" sz="1200" kern="1200" dirty="0" smtClean="0">
                <a:solidFill>
                  <a:schemeClr val="tx1"/>
                </a:solidFill>
                <a:effectLst/>
                <a:latin typeface="+mn-lt"/>
                <a:ea typeface="+mn-ea"/>
                <a:cs typeface="+mn-cs"/>
              </a:rPr>
              <a:t>paper</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Exploring </a:t>
            </a:r>
            <a:r>
              <a:rPr lang="en-US" altLang="ko-KR" sz="1200" kern="1200" dirty="0" err="1" smtClean="0">
                <a:solidFill>
                  <a:schemeClr val="tx1"/>
                </a:solidFill>
                <a:effectLst/>
                <a:latin typeface="+mn-lt"/>
                <a:ea typeface="+mn-ea"/>
                <a:cs typeface="+mn-cs"/>
              </a:rPr>
              <a:t>Exergame</a:t>
            </a:r>
            <a:r>
              <a:rPr lang="en-US" altLang="ko-KR" sz="1200" kern="1200" dirty="0" smtClean="0">
                <a:solidFill>
                  <a:schemeClr val="tx1"/>
                </a:solidFill>
                <a:effectLst/>
                <a:latin typeface="+mn-lt"/>
                <a:ea typeface="+mn-ea"/>
                <a:cs typeface="+mn-cs"/>
              </a:rPr>
              <a:t> Design for Group Fitness Swimming.’</a:t>
            </a:r>
          </a:p>
          <a:p>
            <a:pPr fontAlgn="base" latinLnBrk="1"/>
            <a:r>
              <a:rPr lang="en-US" altLang="ko-KR" sz="1200" kern="1200" dirty="0" smtClean="0">
                <a:solidFill>
                  <a:schemeClr val="tx1"/>
                </a:solidFill>
                <a:effectLst/>
                <a:latin typeface="+mn-lt"/>
                <a:ea typeface="+mn-ea"/>
                <a:cs typeface="+mn-cs"/>
              </a:rPr>
              <a:t>Hopefully, you’ll enjoy my presentation and give valuable feedback to me.</a:t>
            </a:r>
          </a:p>
          <a:p>
            <a:pPr fontAlgn="base" latinLnBrk="1"/>
            <a:r>
              <a:rPr lang="en-US" altLang="ko-KR" sz="1200" kern="1200" dirty="0" smtClean="0">
                <a:solidFill>
                  <a:schemeClr val="tx1"/>
                </a:solidFill>
                <a:effectLst/>
                <a:latin typeface="+mn-lt"/>
                <a:ea typeface="+mn-ea"/>
                <a:cs typeface="+mn-cs"/>
              </a:rPr>
              <a:t>Then, let me start.</a:t>
            </a: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a:t>
            </a:fld>
            <a:endParaRPr lang="ko-KR" altLang="en-US"/>
          </a:p>
        </p:txBody>
      </p:sp>
    </p:spTree>
    <p:extLst>
      <p:ext uri="{BB962C8B-B14F-4D97-AF65-F5344CB8AC3E}">
        <p14:creationId xmlns:p14="http://schemas.microsoft.com/office/powerpoint/2010/main" val="158908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Also, while swimming, people have limited opportunities for verbal communication with others.</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10</a:t>
            </a:fld>
            <a:endParaRPr lang="ko-KR" altLang="en-US"/>
          </a:p>
        </p:txBody>
      </p:sp>
    </p:spTree>
    <p:extLst>
      <p:ext uri="{BB962C8B-B14F-4D97-AF65-F5344CB8AC3E}">
        <p14:creationId xmlns:p14="http://schemas.microsoft.com/office/powerpoint/2010/main" val="426520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As one of technical constraints, </a:t>
            </a:r>
            <a:r>
              <a:rPr lang="en-US" altLang="ko-KR" sz="1200" kern="1200" dirty="0" smtClean="0">
                <a:solidFill>
                  <a:schemeClr val="tx1"/>
                </a:solidFill>
                <a:effectLst/>
                <a:latin typeface="+mn-lt"/>
                <a:ea typeface="+mn-ea"/>
                <a:cs typeface="+mn-cs"/>
              </a:rPr>
              <a:t>it is also difficult to deal with vulnerability </a:t>
            </a:r>
            <a:r>
              <a:rPr lang="en-US" altLang="ko-KR" sz="1200" kern="1200" dirty="0" smtClean="0">
                <a:solidFill>
                  <a:schemeClr val="tx1"/>
                </a:solidFill>
                <a:effectLst/>
                <a:latin typeface="+mn-lt"/>
                <a:ea typeface="+mn-ea"/>
                <a:cs typeface="+mn-cs"/>
              </a:rPr>
              <a:t>of wireless network due to periodic water </a:t>
            </a:r>
            <a:r>
              <a:rPr lang="en-US" altLang="ko-KR" sz="1200" kern="1200" dirty="0" smtClean="0">
                <a:solidFill>
                  <a:schemeClr val="tx1"/>
                </a:solidFill>
                <a:effectLst/>
                <a:latin typeface="+mn-lt"/>
                <a:ea typeface="+mn-ea"/>
                <a:cs typeface="+mn-cs"/>
              </a:rPr>
              <a:t>submersions</a:t>
            </a:r>
            <a:r>
              <a:rPr lang="en-US" altLang="ko-KR" sz="1200" kern="1200" baseline="0" dirty="0" smtClean="0">
                <a:solidFill>
                  <a:schemeClr val="tx1"/>
                </a:solidFill>
                <a:effectLst/>
                <a:latin typeface="+mn-lt"/>
                <a:ea typeface="+mn-ea"/>
                <a:cs typeface="+mn-cs"/>
              </a:rPr>
              <a:t> while swimming</a:t>
            </a:r>
            <a:r>
              <a:rPr lang="en-US" altLang="ko-KR" sz="1200" kern="1200" dirty="0" smtClean="0">
                <a:solidFill>
                  <a:schemeClr val="tx1"/>
                </a:solidFill>
                <a:effectLst/>
                <a:latin typeface="+mn-lt"/>
                <a:ea typeface="+mn-ea"/>
                <a:cs typeface="+mn-cs"/>
              </a:rPr>
              <a:t>.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11</a:t>
            </a:fld>
            <a:endParaRPr lang="ko-KR" altLang="en-US"/>
          </a:p>
        </p:txBody>
      </p:sp>
    </p:spTree>
    <p:extLst>
      <p:ext uri="{BB962C8B-B14F-4D97-AF65-F5344CB8AC3E}">
        <p14:creationId xmlns:p14="http://schemas.microsoft.com/office/powerpoint/2010/main" val="111866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Considering those constraints, we aim to build group fitness swimming game providing similar social experiences as in instructor-led group fitness without causing information load.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12</a:t>
            </a:fld>
            <a:endParaRPr lang="ko-KR" altLang="en-US"/>
          </a:p>
        </p:txBody>
      </p:sp>
    </p:spTree>
    <p:extLst>
      <p:ext uri="{BB962C8B-B14F-4D97-AF65-F5344CB8AC3E}">
        <p14:creationId xmlns:p14="http://schemas.microsoft.com/office/powerpoint/2010/main" val="1693790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Specifically, we should carefully consider cognitive capability. To provide social awareness as in group fitness, we may deliver social awareness from every other swimmers to each individual;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kern="1200" dirty="0" smtClean="0">
                <a:solidFill>
                  <a:schemeClr val="tx1"/>
                </a:solidFill>
                <a:effectLst/>
                <a:latin typeface="+mn-lt"/>
                <a:ea typeface="+mn-ea"/>
                <a:cs typeface="+mn-cs"/>
              </a:rPr>
              <a:t>(click)</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however, a swimmer cannot process these all awareness information and may suffer from cognitive load. Taking practical constraints on human cognition into account, we design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a:t>
            </a:r>
            <a:r>
              <a:rPr lang="en-US" altLang="ko-KR" sz="1200" kern="1200" baseline="0" dirty="0" smtClean="0">
                <a:solidFill>
                  <a:schemeClr val="tx1"/>
                </a:solidFill>
                <a:effectLst/>
                <a:latin typeface="+mn-lt"/>
                <a:ea typeface="+mn-ea"/>
                <a:cs typeface="+mn-cs"/>
              </a:rPr>
              <a:t> like </a:t>
            </a:r>
            <a:r>
              <a:rPr lang="en-US" altLang="ko-KR" sz="1200" kern="1200" baseline="0" dirty="0" smtClean="0">
                <a:solidFill>
                  <a:schemeClr val="tx1"/>
                </a:solidFill>
                <a:effectLst/>
                <a:latin typeface="+mn-lt"/>
                <a:ea typeface="+mn-ea"/>
                <a:cs typeface="+mn-cs"/>
              </a:rPr>
              <a:t>this </a:t>
            </a:r>
            <a:r>
              <a:rPr lang="en-US" altLang="ko-KR" sz="1200" kern="1200" baseline="0" dirty="0" smtClean="0">
                <a:solidFill>
                  <a:schemeClr val="tx1"/>
                </a:solidFill>
                <a:effectLst/>
                <a:latin typeface="+mn-lt"/>
                <a:ea typeface="+mn-ea"/>
                <a:cs typeface="+mn-cs"/>
              </a:rPr>
              <a:t>video</a:t>
            </a:r>
            <a:endParaRPr lang="en-US"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13</a:t>
            </a:fld>
            <a:endParaRPr lang="ko-KR" altLang="en-US"/>
          </a:p>
        </p:txBody>
      </p:sp>
    </p:spTree>
    <p:extLst>
      <p:ext uri="{BB962C8B-B14F-4D97-AF65-F5344CB8AC3E}">
        <p14:creationId xmlns:p14="http://schemas.microsoft.com/office/powerpoint/2010/main" val="4214043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To this end, we took these steps.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15</a:t>
            </a:fld>
            <a:endParaRPr lang="ko-KR" altLang="en-US"/>
          </a:p>
        </p:txBody>
      </p:sp>
    </p:spTree>
    <p:extLst>
      <p:ext uri="{BB962C8B-B14F-4D97-AF65-F5344CB8AC3E}">
        <p14:creationId xmlns:p14="http://schemas.microsoft.com/office/powerpoint/2010/main" val="280020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smtClean="0"/>
              <a:t>(skip)</a:t>
            </a:r>
            <a:endParaRPr lang="ko-KR" altLang="en-US" b="1"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16</a:t>
            </a:fld>
            <a:endParaRPr lang="ko-KR" altLang="en-US"/>
          </a:p>
        </p:txBody>
      </p:sp>
    </p:spTree>
    <p:extLst>
      <p:ext uri="{BB962C8B-B14F-4D97-AF65-F5344CB8AC3E}">
        <p14:creationId xmlns:p14="http://schemas.microsoft.com/office/powerpoint/2010/main" val="1056903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First, to better understand group fitness swimming, we conducted interviews with three swimming instructors, and observed situations of group fitness swimming. From thematic analysis on interview results and observation, we found several characteristics of group fitness swimming.</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17</a:t>
            </a:fld>
            <a:endParaRPr lang="ko-KR" altLang="en-US"/>
          </a:p>
        </p:txBody>
      </p:sp>
    </p:spTree>
    <p:extLst>
      <p:ext uri="{BB962C8B-B14F-4D97-AF65-F5344CB8AC3E}">
        <p14:creationId xmlns:p14="http://schemas.microsoft.com/office/powerpoint/2010/main" val="3005192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First, a lane in a swimming pool is often shared by multiple swimmers.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18</a:t>
            </a:fld>
            <a:endParaRPr lang="ko-KR" altLang="en-US"/>
          </a:p>
        </p:txBody>
      </p:sp>
    </p:spTree>
    <p:extLst>
      <p:ext uri="{BB962C8B-B14F-4D97-AF65-F5344CB8AC3E}">
        <p14:creationId xmlns:p14="http://schemas.microsoft.com/office/powerpoint/2010/main" val="361474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This lane sharing situation forces people who share the lane swim at the similar pace. Swimmers tend to select a lane commensurate with their skill levels, or an instructor assigns a lane to each swimmer according to their swimming skills. If someone swims slower, other swimmers who follow him or her also should slow down. To prevent this, slow swimmers give way to allow the faster swimmers to overtake. </a:t>
            </a:r>
          </a:p>
          <a:p>
            <a:pPr fontAlgn="base" latinLnBrk="1"/>
            <a:r>
              <a:rPr lang="en-US" altLang="ko-KR" sz="1200" b="1" kern="1200" dirty="0" smtClean="0">
                <a:solidFill>
                  <a:schemeClr val="tx1"/>
                </a:solidFill>
                <a:effectLst/>
                <a:latin typeface="+mn-lt"/>
                <a:ea typeface="+mn-ea"/>
                <a:cs typeface="+mn-cs"/>
              </a:rPr>
              <a:t>(click)</a:t>
            </a:r>
          </a:p>
          <a:p>
            <a:pPr fontAlgn="base" latinLnBrk="1"/>
            <a:r>
              <a:rPr lang="en-US" altLang="ko-KR" sz="1200" kern="1200" dirty="0" smtClean="0">
                <a:solidFill>
                  <a:schemeClr val="tx1"/>
                </a:solidFill>
                <a:effectLst/>
                <a:latin typeface="+mn-lt"/>
                <a:ea typeface="+mn-ea"/>
                <a:cs typeface="+mn-cs"/>
              </a:rPr>
              <a:t>Such a situation is known to be stemmed from social norms of the pool, tendency to avoid touching others’ bodies and disrupting others’ training regimens.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19</a:t>
            </a:fld>
            <a:endParaRPr lang="ko-KR" altLang="en-US"/>
          </a:p>
        </p:txBody>
      </p:sp>
    </p:spTree>
    <p:extLst>
      <p:ext uri="{BB962C8B-B14F-4D97-AF65-F5344CB8AC3E}">
        <p14:creationId xmlns:p14="http://schemas.microsoft.com/office/powerpoint/2010/main" val="766930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If swimmers who share a same lane have different swimming competence, the traffic in the lane is often congested. A swimmer may collide with others, or stop and wait for the swimmer ahead of him or her to create enough buffer space.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20</a:t>
            </a:fld>
            <a:endParaRPr lang="ko-KR" altLang="en-US"/>
          </a:p>
        </p:txBody>
      </p:sp>
    </p:spTree>
    <p:extLst>
      <p:ext uri="{BB962C8B-B14F-4D97-AF65-F5344CB8AC3E}">
        <p14:creationId xmlns:p14="http://schemas.microsoft.com/office/powerpoint/2010/main" val="106604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As you know, exercise with others is </a:t>
            </a:r>
            <a:r>
              <a:rPr lang="en-US" altLang="ko-KR" sz="1200" kern="1200" dirty="0" smtClean="0">
                <a:solidFill>
                  <a:schemeClr val="tx1"/>
                </a:solidFill>
                <a:effectLst/>
                <a:latin typeface="+mn-lt"/>
                <a:ea typeface="+mn-ea"/>
                <a:cs typeface="+mn-cs"/>
              </a:rPr>
              <a:t>obviously better </a:t>
            </a:r>
            <a:r>
              <a:rPr lang="en-US" altLang="ko-KR" sz="1200" kern="1200" dirty="0" smtClean="0">
                <a:solidFill>
                  <a:schemeClr val="tx1"/>
                </a:solidFill>
                <a:effectLst/>
                <a:latin typeface="+mn-lt"/>
                <a:ea typeface="+mn-ea"/>
                <a:cs typeface="+mn-cs"/>
              </a:rPr>
              <a:t>than exercise lonely in </a:t>
            </a:r>
            <a:r>
              <a:rPr lang="en-US" altLang="ko-KR" sz="1200" kern="1200" dirty="0" smtClean="0">
                <a:solidFill>
                  <a:schemeClr val="tx1"/>
                </a:solidFill>
                <a:effectLst/>
                <a:latin typeface="+mn-lt"/>
                <a:ea typeface="+mn-ea"/>
                <a:cs typeface="+mn-cs"/>
              </a:rPr>
              <a:t>various respects</a:t>
            </a:r>
            <a:r>
              <a:rPr lang="en-US" altLang="ko-KR" sz="1200" kern="1200" dirty="0" smtClean="0">
                <a:solidFill>
                  <a:schemeClr val="tx1"/>
                </a:solidFill>
                <a:effectLst/>
                <a:latin typeface="+mn-lt"/>
                <a:ea typeface="+mn-ea"/>
                <a:cs typeface="+mn-cs"/>
              </a:rPr>
              <a:t>, including motivation and enjoyment. </a:t>
            </a:r>
            <a:r>
              <a:rPr lang="en-US" altLang="ko-KR" sz="1200" kern="1200" dirty="0" smtClean="0">
                <a:solidFill>
                  <a:schemeClr val="tx1"/>
                </a:solidFill>
                <a:effectLst/>
                <a:latin typeface="+mn-lt"/>
                <a:ea typeface="+mn-ea"/>
                <a:cs typeface="+mn-cs"/>
              </a:rPr>
              <a:t>People </a:t>
            </a:r>
            <a:r>
              <a:rPr lang="en-US" altLang="ko-KR" sz="1200" kern="1200" dirty="0" smtClean="0">
                <a:solidFill>
                  <a:schemeClr val="tx1"/>
                </a:solidFill>
                <a:effectLst/>
                <a:latin typeface="+mn-lt"/>
                <a:ea typeface="+mn-ea"/>
                <a:cs typeface="+mn-cs"/>
              </a:rPr>
              <a:t>prefer walking, jogging, or riding </a:t>
            </a:r>
            <a:r>
              <a:rPr lang="en-US" altLang="ko-KR" sz="1200" kern="1200" dirty="0" smtClean="0">
                <a:solidFill>
                  <a:schemeClr val="tx1"/>
                </a:solidFill>
                <a:effectLst/>
                <a:latin typeface="+mn-lt"/>
                <a:ea typeface="+mn-ea"/>
                <a:cs typeface="+mn-cs"/>
              </a:rPr>
              <a:t>bicycles </a:t>
            </a:r>
            <a:r>
              <a:rPr lang="en-US" altLang="ko-KR" sz="1200" kern="1200" dirty="0" smtClean="0">
                <a:solidFill>
                  <a:schemeClr val="tx1"/>
                </a:solidFill>
                <a:effectLst/>
                <a:latin typeface="+mn-lt"/>
                <a:ea typeface="+mn-ea"/>
                <a:cs typeface="+mn-cs"/>
              </a:rPr>
              <a:t>with their friends to doing those activities lonely. Also, </a:t>
            </a:r>
            <a:r>
              <a:rPr lang="en-US" altLang="ko-KR" sz="1200" kern="1200" dirty="0" smtClean="0">
                <a:solidFill>
                  <a:schemeClr val="tx1"/>
                </a:solidFill>
                <a:effectLst/>
                <a:latin typeface="+mn-lt"/>
                <a:ea typeface="+mn-ea"/>
                <a:cs typeface="+mn-cs"/>
              </a:rPr>
              <a:t>I,</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you, many </a:t>
            </a:r>
            <a:r>
              <a:rPr lang="en-US" altLang="ko-KR" sz="1200" kern="1200" dirty="0" smtClean="0">
                <a:solidFill>
                  <a:schemeClr val="tx1"/>
                </a:solidFill>
                <a:effectLst/>
                <a:latin typeface="+mn-lt"/>
                <a:ea typeface="+mn-ea"/>
                <a:cs typeface="+mn-cs"/>
              </a:rPr>
              <a:t>other </a:t>
            </a:r>
            <a:r>
              <a:rPr lang="en-US" altLang="ko-KR" sz="1200" kern="1200" dirty="0" smtClean="0">
                <a:solidFill>
                  <a:schemeClr val="tx1"/>
                </a:solidFill>
                <a:effectLst/>
                <a:latin typeface="+mn-lt"/>
                <a:ea typeface="+mn-ea"/>
                <a:cs typeface="+mn-cs"/>
              </a:rPr>
              <a:t>researchers, </a:t>
            </a:r>
            <a:r>
              <a:rPr lang="en-US" altLang="ko-KR" sz="1200" kern="1200" dirty="0" smtClean="0">
                <a:solidFill>
                  <a:schemeClr val="tx1"/>
                </a:solidFill>
                <a:effectLst/>
                <a:latin typeface="+mn-lt"/>
                <a:ea typeface="+mn-ea"/>
                <a:cs typeface="+mn-cs"/>
              </a:rPr>
              <a:t>and </a:t>
            </a:r>
            <a:r>
              <a:rPr lang="en-US" altLang="ko-KR" sz="1200" kern="1200" dirty="0" smtClean="0">
                <a:solidFill>
                  <a:schemeClr val="tx1"/>
                </a:solidFill>
                <a:effectLst/>
                <a:latin typeface="+mn-lt"/>
                <a:ea typeface="+mn-ea"/>
                <a:cs typeface="+mn-cs"/>
              </a:rPr>
              <a:t>even industries </a:t>
            </a:r>
            <a:r>
              <a:rPr lang="en-US" altLang="ko-KR" sz="1200" kern="1200" dirty="0" smtClean="0">
                <a:solidFill>
                  <a:schemeClr val="tx1"/>
                </a:solidFill>
                <a:effectLst/>
                <a:latin typeface="+mn-lt"/>
                <a:ea typeface="+mn-ea"/>
                <a:cs typeface="+mn-cs"/>
              </a:rPr>
              <a:t>in this field have employed social aspects to enrich conventional solitary exercise.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a:t>
            </a:fld>
            <a:endParaRPr lang="ko-KR" altLang="en-US"/>
          </a:p>
        </p:txBody>
      </p:sp>
    </p:spTree>
    <p:extLst>
      <p:ext uri="{BB962C8B-B14F-4D97-AF65-F5344CB8AC3E}">
        <p14:creationId xmlns:p14="http://schemas.microsoft.com/office/powerpoint/2010/main" val="78384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Instructors play a important role in group fitness swimming. As I mentioned, they sometimes deal with congested lane traffic. In addition, they provide teaching directions and programs suitable for swimmers’ skill levels. They correct postures and breathing timing, measure the swimming performance, and even, motivate swimmers in a variety of ways.</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21</a:t>
            </a:fld>
            <a:endParaRPr lang="ko-KR" altLang="en-US"/>
          </a:p>
        </p:txBody>
      </p:sp>
    </p:spTree>
    <p:extLst>
      <p:ext uri="{BB962C8B-B14F-4D97-AF65-F5344CB8AC3E}">
        <p14:creationId xmlns:p14="http://schemas.microsoft.com/office/powerpoint/2010/main" val="2498071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Based on our initial study on group fitness swimming, we ideate our game design. </a:t>
            </a: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22</a:t>
            </a:fld>
            <a:endParaRPr lang="ko-KR" altLang="en-US"/>
          </a:p>
        </p:txBody>
      </p:sp>
    </p:spTree>
    <p:extLst>
      <p:ext uri="{BB962C8B-B14F-4D97-AF65-F5344CB8AC3E}">
        <p14:creationId xmlns:p14="http://schemas.microsoft.com/office/powerpoint/2010/main" val="3449675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Especially, we represent the characteristics of group fitness swimming in the game by using a train metaphor.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 this metaphor, a swimmer in the real space is mapped into a compartment of a train in the virtual space. </a:t>
            </a:r>
          </a:p>
          <a:p>
            <a:endParaRPr lang="ko-KR" altLang="en-US" dirty="0" smtClean="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23</a:t>
            </a:fld>
            <a:endParaRPr lang="ko-KR" altLang="en-US"/>
          </a:p>
        </p:txBody>
      </p:sp>
    </p:spTree>
    <p:extLst>
      <p:ext uri="{BB962C8B-B14F-4D97-AF65-F5344CB8AC3E}">
        <p14:creationId xmlns:p14="http://schemas.microsoft.com/office/powerpoint/2010/main" val="124003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Each swimmer plays a role of maneuvering his or her corresponding compartment using stroke rates. </a:t>
            </a:r>
          </a:p>
          <a:p>
            <a:r>
              <a:rPr lang="en-US" altLang="ko-KR" dirty="0" smtClean="0"/>
              <a:t>(click)</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Also, this metaphor naturally transforms a swimming lane into a virtual train track. </a:t>
            </a:r>
          </a:p>
          <a:p>
            <a:r>
              <a:rPr lang="en-US" altLang="ko-KR" b="1" dirty="0" smtClean="0"/>
              <a:t>(click)</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24</a:t>
            </a:fld>
            <a:endParaRPr lang="ko-KR" altLang="en-US"/>
          </a:p>
        </p:txBody>
      </p:sp>
    </p:spTree>
    <p:extLst>
      <p:ext uri="{BB962C8B-B14F-4D97-AF65-F5344CB8AC3E}">
        <p14:creationId xmlns:p14="http://schemas.microsoft.com/office/powerpoint/2010/main" val="1143167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Compartment along the same track should run at the same speed and maintain a certain distance between them to avoid collision, as in group fitness swimming.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25</a:t>
            </a:fld>
            <a:endParaRPr lang="ko-KR" altLang="en-US"/>
          </a:p>
        </p:txBody>
      </p:sp>
    </p:spTree>
    <p:extLst>
      <p:ext uri="{BB962C8B-B14F-4D97-AF65-F5344CB8AC3E}">
        <p14:creationId xmlns:p14="http://schemas.microsoft.com/office/powerpoint/2010/main" val="289030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In addition, we allow an in-game narrator to play a similar role as an instructor of group fitness swimming. For example, it informs of game rules and provides feedback about swimming performance, as explained later.</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26</a:t>
            </a:fld>
            <a:endParaRPr lang="ko-KR" altLang="en-US"/>
          </a:p>
        </p:txBody>
      </p:sp>
    </p:spTree>
    <p:extLst>
      <p:ext uri="{BB962C8B-B14F-4D97-AF65-F5344CB8AC3E}">
        <p14:creationId xmlns:p14="http://schemas.microsoft.com/office/powerpoint/2010/main" val="138932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consists of multiple rounds and each round is divided into three phases. </a:t>
            </a:r>
          </a:p>
          <a:p>
            <a:pPr fontAlgn="base" latinLnBrk="1"/>
            <a:r>
              <a:rPr lang="en-US" altLang="ko-KR" sz="1200" kern="1200" dirty="0" smtClean="0">
                <a:solidFill>
                  <a:schemeClr val="tx1"/>
                </a:solidFill>
                <a:effectLst/>
                <a:latin typeface="+mn-lt"/>
                <a:ea typeface="+mn-ea"/>
                <a:cs typeface="+mn-cs"/>
              </a:rPr>
              <a:t>First, Compartment Ordering phase is a sort of competition. In this phase, each swimmer’s stroke rate is measured and accumulated using weighted moving average scheme. We called this accumulated stroke rate the target stroke rate.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27</a:t>
            </a:fld>
            <a:endParaRPr lang="ko-KR" altLang="en-US"/>
          </a:p>
        </p:txBody>
      </p:sp>
    </p:spTree>
    <p:extLst>
      <p:ext uri="{BB962C8B-B14F-4D97-AF65-F5344CB8AC3E}">
        <p14:creationId xmlns:p14="http://schemas.microsoft.com/office/powerpoint/2010/main" val="3851783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Compartments races against other compartments using target stroke rate, and swimmers are awarded points according to the final order of the compartments. Whenever swimmers perform a stroke, they are indirectly informed of their current rankings in respects of changes of order of their immediately adjacent compartments, like this.</a:t>
            </a: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28</a:t>
            </a:fld>
            <a:endParaRPr lang="ko-KR" altLang="en-US"/>
          </a:p>
        </p:txBody>
      </p:sp>
    </p:spTree>
    <p:extLst>
      <p:ext uri="{BB962C8B-B14F-4D97-AF65-F5344CB8AC3E}">
        <p14:creationId xmlns:p14="http://schemas.microsoft.com/office/powerpoint/2010/main" val="2054100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Next phase is cooperative phase, called Train Running. The goal of this phase is to maintain a target stroke rate as long as possible. Whenever swimmers performs a stroke, their stroke rates are compared with the target stroke rate, and a system gives points depending on how well they matched their stroke rate with the target stroke rate.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29</a:t>
            </a:fld>
            <a:endParaRPr lang="ko-KR" altLang="en-US"/>
          </a:p>
        </p:txBody>
      </p:sp>
    </p:spTree>
    <p:extLst>
      <p:ext uri="{BB962C8B-B14F-4D97-AF65-F5344CB8AC3E}">
        <p14:creationId xmlns:p14="http://schemas.microsoft.com/office/powerpoint/2010/main" val="497295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 compartment shifts forward and backward with the current stroke rate relative to the target stroke rate. For example, when the given stroke rate is higher than the </a:t>
            </a:r>
            <a:r>
              <a:rPr lang="en-US" altLang="ko-KR" sz="1200" kern="1200" dirty="0" err="1" smtClean="0">
                <a:solidFill>
                  <a:schemeClr val="tx1"/>
                </a:solidFill>
                <a:effectLst/>
                <a:latin typeface="+mn-lt"/>
                <a:ea typeface="+mn-ea"/>
                <a:cs typeface="+mn-cs"/>
              </a:rPr>
              <a:t>targer</a:t>
            </a:r>
            <a:r>
              <a:rPr lang="en-US" altLang="ko-KR" sz="1200" kern="1200" dirty="0" smtClean="0">
                <a:solidFill>
                  <a:schemeClr val="tx1"/>
                </a:solidFill>
                <a:effectLst/>
                <a:latin typeface="+mn-lt"/>
                <a:ea typeface="+mn-ea"/>
                <a:cs typeface="+mn-cs"/>
              </a:rPr>
              <a:t> stroke rate, a compartment moves forward. Also, if the current stroke rate is much higher and lower than the target stroke rate, their compartment collides against adjacent compartments, like this.</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30</a:t>
            </a:fld>
            <a:endParaRPr lang="ko-KR" altLang="en-US"/>
          </a:p>
        </p:txBody>
      </p:sp>
    </p:spTree>
    <p:extLst>
      <p:ext uri="{BB962C8B-B14F-4D97-AF65-F5344CB8AC3E}">
        <p14:creationId xmlns:p14="http://schemas.microsoft.com/office/powerpoint/2010/main" val="397986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A typical approach is to allow people to share their exercise records with others, like Nike</a:t>
            </a:r>
            <a:r>
              <a:rPr lang="en-US" altLang="ko-KR" sz="1200" kern="1200" dirty="0" smtClean="0">
                <a:solidFill>
                  <a:schemeClr val="tx1"/>
                </a:solidFill>
                <a:effectLst/>
                <a:latin typeface="+mn-lt"/>
                <a:ea typeface="+mn-ea"/>
                <a:cs typeface="+mn-cs"/>
              </a:rPr>
              <a:t>+.</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a:t>
            </a:fld>
            <a:endParaRPr lang="ko-KR" altLang="en-US"/>
          </a:p>
        </p:txBody>
      </p:sp>
    </p:spTree>
    <p:extLst>
      <p:ext uri="{BB962C8B-B14F-4D97-AF65-F5344CB8AC3E}">
        <p14:creationId xmlns:p14="http://schemas.microsoft.com/office/powerpoint/2010/main" val="2420728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 the last phase, Train Stop, a virtual train stops and every players take a short break. During this phase, an in-game narrator informs of rankings in this round, and gives information regarding the next round, such as durations of each phase.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31</a:t>
            </a:fld>
            <a:endParaRPr lang="ko-KR" altLang="en-US"/>
          </a:p>
        </p:txBody>
      </p:sp>
    </p:spTree>
    <p:extLst>
      <p:ext uri="{BB962C8B-B14F-4D97-AF65-F5344CB8AC3E}">
        <p14:creationId xmlns:p14="http://schemas.microsoft.com/office/powerpoint/2010/main" val="2870361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When providing social awareness, we should consider cognitive capability for processing given information. If we provide too much information, players may suffer from information overload. And if not, they may feel insufficient social awareness. To handle this issue, we employ Peephole design concept.</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32</a:t>
            </a:fld>
            <a:endParaRPr lang="ko-KR" altLang="en-US"/>
          </a:p>
        </p:txBody>
      </p:sp>
    </p:spTree>
    <p:extLst>
      <p:ext uri="{BB962C8B-B14F-4D97-AF65-F5344CB8AC3E}">
        <p14:creationId xmlns:p14="http://schemas.microsoft.com/office/powerpoint/2010/main" val="635839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Peephole concept is defined as providing a limited view of a larger information space.</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33</a:t>
            </a:fld>
            <a:endParaRPr lang="ko-KR" altLang="en-US"/>
          </a:p>
        </p:txBody>
      </p:sp>
    </p:spTree>
    <p:extLst>
      <p:ext uri="{BB962C8B-B14F-4D97-AF65-F5344CB8AC3E}">
        <p14:creationId xmlns:p14="http://schemas.microsoft.com/office/powerpoint/2010/main" val="2324667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For example, when we navigate a large map using a smartphone, the smartphone shows a limited area of the map. Also, many video games have utilized peephole concept as fog-of-war system to build suspense.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34</a:t>
            </a:fld>
            <a:endParaRPr lang="ko-KR" altLang="en-US"/>
          </a:p>
        </p:txBody>
      </p:sp>
    </p:spTree>
    <p:extLst>
      <p:ext uri="{BB962C8B-B14F-4D97-AF65-F5344CB8AC3E}">
        <p14:creationId xmlns:p14="http://schemas.microsoft.com/office/powerpoint/2010/main" val="1893254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In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each player is </a:t>
            </a:r>
            <a:r>
              <a:rPr lang="en-US" altLang="ko-KR" sz="1200" kern="1200" dirty="0" err="1" smtClean="0">
                <a:solidFill>
                  <a:schemeClr val="tx1"/>
                </a:solidFill>
                <a:effectLst/>
                <a:latin typeface="+mn-lt"/>
                <a:ea typeface="+mn-ea"/>
                <a:cs typeface="+mn-cs"/>
              </a:rPr>
              <a:t>subgrouped</a:t>
            </a:r>
            <a:r>
              <a:rPr lang="en-US" altLang="ko-KR" sz="1200" kern="1200" dirty="0" smtClean="0">
                <a:solidFill>
                  <a:schemeClr val="tx1"/>
                </a:solidFill>
                <a:effectLst/>
                <a:latin typeface="+mn-lt"/>
                <a:ea typeface="+mn-ea"/>
                <a:cs typeface="+mn-cs"/>
              </a:rPr>
              <a:t> with only virtually adjacent players, namely ahead- and behind-player. Also, we allows each player only to interact with adjacent players. Therefore, players only need to concern themselves with the movement of their own bodies and adjacent compartments.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35</a:t>
            </a:fld>
            <a:endParaRPr lang="ko-KR" altLang="en-US"/>
          </a:p>
        </p:txBody>
      </p:sp>
    </p:spTree>
    <p:extLst>
      <p:ext uri="{BB962C8B-B14F-4D97-AF65-F5344CB8AC3E}">
        <p14:creationId xmlns:p14="http://schemas.microsoft.com/office/powerpoint/2010/main" val="3643550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In addition to this, in a view of each compartment, adjacent compartments do not move and remain fixed. The distance to each adjacent compartment is determined by each player’s stroke rate, regardless of the others’ stroke rates. Thus,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does not support actual synchronous cooperation among players, rather offers the illusion of cooperation. That is why we called pseudo-cooperation.</a:t>
            </a:r>
          </a:p>
          <a:p>
            <a:pPr fontAlgn="base" latinLnBrk="1"/>
            <a:r>
              <a:rPr lang="en-US" altLang="ko-KR" sz="1200" kern="1200" dirty="0" smtClean="0">
                <a:solidFill>
                  <a:schemeClr val="tx1"/>
                </a:solidFill>
                <a:effectLst/>
                <a:latin typeface="+mn-lt"/>
                <a:ea typeface="+mn-ea"/>
                <a:cs typeface="+mn-cs"/>
              </a:rPr>
              <a:t>By doing this, we can reduce unpredictability and complexity of cooperative movements, so that each player only needs to match his or her stroke rates with the target stroke rate.</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36</a:t>
            </a:fld>
            <a:endParaRPr lang="ko-KR" altLang="en-US"/>
          </a:p>
        </p:txBody>
      </p:sp>
    </p:spTree>
    <p:extLst>
      <p:ext uri="{BB962C8B-B14F-4D97-AF65-F5344CB8AC3E}">
        <p14:creationId xmlns:p14="http://schemas.microsoft.com/office/powerpoint/2010/main" val="3646810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Each behind-mid-ahead triplet forms one subgroup, and we chain each subgroup to organize whole players into a large single group.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37</a:t>
            </a:fld>
            <a:endParaRPr lang="ko-KR" altLang="en-US"/>
          </a:p>
        </p:txBody>
      </p:sp>
    </p:spTree>
    <p:extLst>
      <p:ext uri="{BB962C8B-B14F-4D97-AF65-F5344CB8AC3E}">
        <p14:creationId xmlns:p14="http://schemas.microsoft.com/office/powerpoint/2010/main" val="3168864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What’s more, we consider several design rationales based on </a:t>
            </a:r>
            <a:r>
              <a:rPr lang="en-US" altLang="ko-KR" sz="1200" kern="1200" dirty="0" err="1" smtClean="0">
                <a:solidFill>
                  <a:schemeClr val="tx1"/>
                </a:solidFill>
                <a:effectLst/>
                <a:latin typeface="+mn-lt"/>
                <a:ea typeface="+mn-ea"/>
                <a:cs typeface="+mn-cs"/>
              </a:rPr>
              <a:t>exergame</a:t>
            </a:r>
            <a:r>
              <a:rPr lang="en-US" altLang="ko-KR" sz="1200" kern="1200" dirty="0" smtClean="0">
                <a:solidFill>
                  <a:schemeClr val="tx1"/>
                </a:solidFill>
                <a:effectLst/>
                <a:latin typeface="+mn-lt"/>
                <a:ea typeface="+mn-ea"/>
                <a:cs typeface="+mn-cs"/>
              </a:rPr>
              <a:t> guidelines proposed by literature, but in view of time, I shall skip this. For more information, please read our paper.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38</a:t>
            </a:fld>
            <a:endParaRPr lang="ko-KR" altLang="en-US"/>
          </a:p>
        </p:txBody>
      </p:sp>
    </p:spTree>
    <p:extLst>
      <p:ext uri="{BB962C8B-B14F-4D97-AF65-F5344CB8AC3E}">
        <p14:creationId xmlns:p14="http://schemas.microsoft.com/office/powerpoint/2010/main" val="414620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After initial ideation, we prototyped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To recognize stroke rate and operate the game, we utilized a waterproof smartphone, which is secured on a swimmer’s upper arm. and auditory feedback is delivered through waterproof earphones.</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39</a:t>
            </a:fld>
            <a:endParaRPr lang="ko-KR" altLang="en-US"/>
          </a:p>
        </p:txBody>
      </p:sp>
    </p:spTree>
    <p:extLst>
      <p:ext uri="{BB962C8B-B14F-4D97-AF65-F5344CB8AC3E}">
        <p14:creationId xmlns:p14="http://schemas.microsoft.com/office/powerpoint/2010/main" val="4225713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Whenever a swimmer perform a stroke, consecutive barometer signals are processed in order to detect stroke timing, as you see in this figure. Stroke rate can be defined as the reciprocal of the interval between two consecutive stroke points. Detected stroke rate is delivered the main game logic, which controls overall operations of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including feedback delivery and network communication.</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40</a:t>
            </a:fld>
            <a:endParaRPr lang="ko-KR" altLang="en-US"/>
          </a:p>
        </p:txBody>
      </p:sp>
    </p:spTree>
    <p:extLst>
      <p:ext uri="{BB962C8B-B14F-4D97-AF65-F5344CB8AC3E}">
        <p14:creationId xmlns:p14="http://schemas.microsoft.com/office/powerpoint/2010/main" val="196044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Also, some researchers have attempted to allow players to play video games using their own bodies, not game controllers, such as </a:t>
            </a:r>
            <a:r>
              <a:rPr lang="en-US" altLang="ko-KR" sz="1200" kern="1200" dirty="0" err="1" smtClean="0">
                <a:solidFill>
                  <a:schemeClr val="tx1"/>
                </a:solidFill>
                <a:effectLst/>
                <a:latin typeface="+mn-lt"/>
                <a:ea typeface="+mn-ea"/>
                <a:cs typeface="+mn-cs"/>
              </a:rPr>
              <a:t>SwanBoat</a:t>
            </a:r>
            <a:r>
              <a:rPr lang="en-US" altLang="ko-KR" sz="1200" kern="1200" dirty="0" smtClean="0">
                <a:solidFill>
                  <a:schemeClr val="tx1"/>
                </a:solidFill>
                <a:effectLst/>
                <a:latin typeface="+mn-lt"/>
                <a:ea typeface="+mn-ea"/>
                <a:cs typeface="+mn-cs"/>
              </a:rPr>
              <a:t> project.</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a:t>
            </a:fld>
            <a:endParaRPr lang="ko-KR" altLang="en-US"/>
          </a:p>
        </p:txBody>
      </p:sp>
    </p:spTree>
    <p:extLst>
      <p:ext uri="{BB962C8B-B14F-4D97-AF65-F5344CB8AC3E}">
        <p14:creationId xmlns:p14="http://schemas.microsoft.com/office/powerpoint/2010/main" val="594774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For wireless packet exchange with a remote server, we utilize LTE, which is known as the most robust electromagnetic wireless networking technology under water.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41</a:t>
            </a:fld>
            <a:endParaRPr lang="ko-KR" altLang="en-US"/>
          </a:p>
        </p:txBody>
      </p:sp>
    </p:spTree>
    <p:extLst>
      <p:ext uri="{BB962C8B-B14F-4D97-AF65-F5344CB8AC3E}">
        <p14:creationId xmlns:p14="http://schemas.microsoft.com/office/powerpoint/2010/main" val="1944380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After </a:t>
            </a:r>
            <a:r>
              <a:rPr lang="en-US" altLang="ko-KR" sz="1200" kern="1200" dirty="0" err="1" smtClean="0">
                <a:solidFill>
                  <a:schemeClr val="tx1"/>
                </a:solidFill>
                <a:effectLst/>
                <a:latin typeface="+mn-lt"/>
                <a:ea typeface="+mn-ea"/>
                <a:cs typeface="+mn-cs"/>
              </a:rPr>
              <a:t>prototpying</a:t>
            </a:r>
            <a:r>
              <a:rPr lang="en-US" altLang="ko-KR" sz="1200" kern="1200" dirty="0" smtClean="0">
                <a:solidFill>
                  <a:schemeClr val="tx1"/>
                </a:solidFill>
                <a:effectLst/>
                <a:latin typeface="+mn-lt"/>
                <a:ea typeface="+mn-ea"/>
                <a:cs typeface="+mn-cs"/>
              </a:rPr>
              <a:t>, we conducted early user study to revise our game design.</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42</a:t>
            </a:fld>
            <a:endParaRPr lang="ko-KR" altLang="en-US"/>
          </a:p>
        </p:txBody>
      </p:sp>
    </p:spTree>
    <p:extLst>
      <p:ext uri="{BB962C8B-B14F-4D97-AF65-F5344CB8AC3E}">
        <p14:creationId xmlns:p14="http://schemas.microsoft.com/office/powerpoint/2010/main" val="4160974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Before revision, our initial prototype was different in some points.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43</a:t>
            </a:fld>
            <a:endParaRPr lang="ko-KR" altLang="en-US"/>
          </a:p>
        </p:txBody>
      </p:sp>
    </p:spTree>
    <p:extLst>
      <p:ext uri="{BB962C8B-B14F-4D97-AF65-F5344CB8AC3E}">
        <p14:creationId xmlns:p14="http://schemas.microsoft.com/office/powerpoint/2010/main" val="3745095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First, it informed of rankings </a:t>
            </a:r>
            <a:r>
              <a:rPr lang="en-US" altLang="ko-KR" sz="1200" kern="1200" dirty="0" smtClean="0">
                <a:solidFill>
                  <a:schemeClr val="tx1"/>
                </a:solidFill>
                <a:effectLst/>
                <a:latin typeface="+mn-lt"/>
                <a:ea typeface="+mn-ea"/>
                <a:cs typeface="+mn-cs"/>
              </a:rPr>
              <a:t>explicitly in number, </a:t>
            </a:r>
            <a:r>
              <a:rPr lang="en-US" altLang="ko-KR" sz="1200" kern="1200" dirty="0" smtClean="0">
                <a:solidFill>
                  <a:schemeClr val="tx1"/>
                </a:solidFill>
                <a:effectLst/>
                <a:latin typeface="+mn-lt"/>
                <a:ea typeface="+mn-ea"/>
                <a:cs typeface="+mn-cs"/>
              </a:rPr>
              <a:t>not the overtake or overtaken information.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44</a:t>
            </a:fld>
            <a:endParaRPr lang="ko-KR" altLang="en-US"/>
          </a:p>
        </p:txBody>
      </p:sp>
    </p:spTree>
    <p:extLst>
      <p:ext uri="{BB962C8B-B14F-4D97-AF65-F5344CB8AC3E}">
        <p14:creationId xmlns:p14="http://schemas.microsoft.com/office/powerpoint/2010/main" val="2215303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Also, it gave direct feedback regarding how players match their current stroke rate with the target stroke rate.</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45</a:t>
            </a:fld>
            <a:endParaRPr lang="ko-KR" altLang="en-US"/>
          </a:p>
        </p:txBody>
      </p:sp>
    </p:spTree>
    <p:extLst>
      <p:ext uri="{BB962C8B-B14F-4D97-AF65-F5344CB8AC3E}">
        <p14:creationId xmlns:p14="http://schemas.microsoft.com/office/powerpoint/2010/main" val="3158531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As proposed in Jogging over a Distance, we tentatively employed a spatial </a:t>
            </a:r>
            <a:r>
              <a:rPr lang="en-US" altLang="ko-KR" sz="1200" kern="1200" dirty="0" err="1" smtClean="0">
                <a:solidFill>
                  <a:schemeClr val="tx1"/>
                </a:solidFill>
                <a:effectLst/>
                <a:latin typeface="+mn-lt"/>
                <a:ea typeface="+mn-ea"/>
                <a:cs typeface="+mn-cs"/>
              </a:rPr>
              <a:t>earcon</a:t>
            </a:r>
            <a:r>
              <a:rPr lang="en-US" altLang="ko-KR" sz="1200" kern="1200" dirty="0" smtClean="0">
                <a:solidFill>
                  <a:schemeClr val="tx1"/>
                </a:solidFill>
                <a:effectLst/>
                <a:latin typeface="+mn-lt"/>
                <a:ea typeface="+mn-ea"/>
                <a:cs typeface="+mn-cs"/>
              </a:rPr>
              <a:t>. For example, if a swimmer perform a faster stroke that the target stroke rate, that means a corresponding compartment shift forward, a spatial </a:t>
            </a:r>
            <a:r>
              <a:rPr lang="en-US" altLang="ko-KR" sz="1200" kern="1200" dirty="0" err="1" smtClean="0">
                <a:solidFill>
                  <a:schemeClr val="tx1"/>
                </a:solidFill>
                <a:effectLst/>
                <a:latin typeface="+mn-lt"/>
                <a:ea typeface="+mn-ea"/>
                <a:cs typeface="+mn-cs"/>
              </a:rPr>
              <a:t>earcon</a:t>
            </a:r>
            <a:r>
              <a:rPr lang="en-US" altLang="ko-KR" sz="1200" kern="1200" dirty="0" smtClean="0">
                <a:solidFill>
                  <a:schemeClr val="tx1"/>
                </a:solidFill>
                <a:effectLst/>
                <a:latin typeface="+mn-lt"/>
                <a:ea typeface="+mn-ea"/>
                <a:cs typeface="+mn-cs"/>
              </a:rPr>
              <a:t>, like click-clack sound, was heard ahead of the player.</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46</a:t>
            </a:fld>
            <a:endParaRPr lang="ko-KR" altLang="en-US"/>
          </a:p>
        </p:txBody>
      </p:sp>
    </p:spTree>
    <p:extLst>
      <p:ext uri="{BB962C8B-B14F-4D97-AF65-F5344CB8AC3E}">
        <p14:creationId xmlns:p14="http://schemas.microsoft.com/office/powerpoint/2010/main" val="3127382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And in initial </a:t>
            </a:r>
            <a:r>
              <a:rPr lang="en-US" altLang="ko-KR" sz="1200" kern="1200" dirty="0" err="1" smtClean="0">
                <a:solidFill>
                  <a:schemeClr val="tx1"/>
                </a:solidFill>
                <a:effectLst/>
                <a:latin typeface="+mn-lt"/>
                <a:ea typeface="+mn-ea"/>
                <a:cs typeface="+mn-cs"/>
              </a:rPr>
              <a:t>protype</a:t>
            </a:r>
            <a:r>
              <a:rPr lang="en-US" altLang="ko-KR" sz="1200" kern="1200" dirty="0" smtClean="0">
                <a:solidFill>
                  <a:schemeClr val="tx1"/>
                </a:solidFill>
                <a:effectLst/>
                <a:latin typeface="+mn-lt"/>
                <a:ea typeface="+mn-ea"/>
                <a:cs typeface="+mn-cs"/>
              </a:rPr>
              <a:t>, we did not support nickname settings.</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47</a:t>
            </a:fld>
            <a:endParaRPr lang="ko-KR" altLang="en-US"/>
          </a:p>
        </p:txBody>
      </p:sp>
    </p:spTree>
    <p:extLst>
      <p:ext uri="{BB962C8B-B14F-4D97-AF65-F5344CB8AC3E}">
        <p14:creationId xmlns:p14="http://schemas.microsoft.com/office/powerpoint/2010/main" val="2808185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Using such an prototype, we conducted user study with four swimmers. All participants began the game at the same time and played four rounds in total. After then, we conducted a group interview for 45-minute.</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48</a:t>
            </a:fld>
            <a:endParaRPr lang="ko-KR" altLang="en-US"/>
          </a:p>
        </p:txBody>
      </p:sp>
    </p:spTree>
    <p:extLst>
      <p:ext uri="{BB962C8B-B14F-4D97-AF65-F5344CB8AC3E}">
        <p14:creationId xmlns:p14="http://schemas.microsoft.com/office/powerpoint/2010/main" val="2750577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Based on interview results, we revised the prototype.</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49</a:t>
            </a:fld>
            <a:endParaRPr lang="ko-KR" altLang="en-US"/>
          </a:p>
        </p:txBody>
      </p:sp>
    </p:spTree>
    <p:extLst>
      <p:ext uri="{BB962C8B-B14F-4D97-AF65-F5344CB8AC3E}">
        <p14:creationId xmlns:p14="http://schemas.microsoft.com/office/powerpoint/2010/main" val="1558640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First, informing of rankings in number directly brought about too much competitive aspect. Also, direct feedback regarding stroke rate match seemed not to be enjoyable. Therefore, we added some ambiguity in rankings and stroke rate match.</a:t>
            </a:r>
          </a:p>
          <a:p>
            <a:r>
              <a:rPr lang="en-US" altLang="ko-KR" dirty="0" smtClean="0"/>
              <a:t>For example, in-game</a:t>
            </a:r>
            <a:r>
              <a:rPr lang="en-US" altLang="ko-KR" baseline="0" dirty="0" smtClean="0"/>
              <a:t> narrator tells “you crash into Alice” if a swimmer perform a stroke too fast, unlike “you are too fast!”</a:t>
            </a:r>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50</a:t>
            </a:fld>
            <a:endParaRPr lang="ko-KR" altLang="en-US"/>
          </a:p>
        </p:txBody>
      </p:sp>
    </p:spTree>
    <p:extLst>
      <p:ext uri="{BB962C8B-B14F-4D97-AF65-F5344CB8AC3E}">
        <p14:creationId xmlns:p14="http://schemas.microsoft.com/office/powerpoint/2010/main" val="1976937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Another approach is to allow people to synchronously exercise with others via network, such as Jogging over a Distance.</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a:t>
            </a:fld>
            <a:endParaRPr lang="ko-KR" altLang="en-US"/>
          </a:p>
        </p:txBody>
      </p:sp>
    </p:spTree>
    <p:extLst>
      <p:ext uri="{BB962C8B-B14F-4D97-AF65-F5344CB8AC3E}">
        <p14:creationId xmlns:p14="http://schemas.microsoft.com/office/powerpoint/2010/main" val="3515834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And not rankings</a:t>
            </a:r>
            <a:r>
              <a:rPr lang="en-US" altLang="ko-KR" baseline="0" dirty="0" smtClean="0"/>
              <a:t> in number, just it tells overtake or overtaken information, like “you overtook Alice”</a:t>
            </a:r>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51</a:t>
            </a:fld>
            <a:endParaRPr lang="ko-KR" altLang="en-US"/>
          </a:p>
        </p:txBody>
      </p:sp>
    </p:spTree>
    <p:extLst>
      <p:ext uri="{BB962C8B-B14F-4D97-AF65-F5344CB8AC3E}">
        <p14:creationId xmlns:p14="http://schemas.microsoft.com/office/powerpoint/2010/main" val="1526762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Also, all participants could not recognize spatial </a:t>
            </a:r>
            <a:r>
              <a:rPr lang="en-US" altLang="ko-KR" sz="1200" kern="1200" dirty="0" err="1" smtClean="0">
                <a:solidFill>
                  <a:schemeClr val="tx1"/>
                </a:solidFill>
                <a:effectLst/>
                <a:latin typeface="+mn-lt"/>
                <a:ea typeface="+mn-ea"/>
                <a:cs typeface="+mn-cs"/>
              </a:rPr>
              <a:t>earcon</a:t>
            </a:r>
            <a:r>
              <a:rPr lang="en-US" altLang="ko-KR" sz="1200" kern="1200" dirty="0" smtClean="0">
                <a:solidFill>
                  <a:schemeClr val="tx1"/>
                </a:solidFill>
                <a:effectLst/>
                <a:latin typeface="+mn-lt"/>
                <a:ea typeface="+mn-ea"/>
                <a:cs typeface="+mn-cs"/>
              </a:rPr>
              <a:t>. It seemed to be due to the limitation of software-only implementation and too limited cognitive capability to realize directions of </a:t>
            </a:r>
            <a:r>
              <a:rPr lang="en-US" altLang="ko-KR" sz="1200" kern="1200" dirty="0" err="1" smtClean="0">
                <a:solidFill>
                  <a:schemeClr val="tx1"/>
                </a:solidFill>
                <a:effectLst/>
                <a:latin typeface="+mn-lt"/>
                <a:ea typeface="+mn-ea"/>
                <a:cs typeface="+mn-cs"/>
              </a:rPr>
              <a:t>earcon</a:t>
            </a:r>
            <a:r>
              <a:rPr lang="en-US" altLang="ko-KR" sz="1200" kern="1200" dirty="0" smtClean="0">
                <a:solidFill>
                  <a:schemeClr val="tx1"/>
                </a:solidFill>
                <a:effectLst/>
                <a:latin typeface="+mn-lt"/>
                <a:ea typeface="+mn-ea"/>
                <a:cs typeface="+mn-cs"/>
              </a:rPr>
              <a:t>. Therefore, we eliminated spatialized sound effect.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52</a:t>
            </a:fld>
            <a:endParaRPr lang="ko-KR" altLang="en-US"/>
          </a:p>
        </p:txBody>
      </p:sp>
    </p:spTree>
    <p:extLst>
      <p:ext uri="{BB962C8B-B14F-4D97-AF65-F5344CB8AC3E}">
        <p14:creationId xmlns:p14="http://schemas.microsoft.com/office/powerpoint/2010/main" val="903602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Some participants reported that he wanted more information about other players. So, we allow players to set their own nickname, and in-game narrator to tell their nickname when providing auditory feedback.</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53</a:t>
            </a:fld>
            <a:endParaRPr lang="ko-KR" altLang="en-US"/>
          </a:p>
        </p:txBody>
      </p:sp>
    </p:spTree>
    <p:extLst>
      <p:ext uri="{BB962C8B-B14F-4D97-AF65-F5344CB8AC3E}">
        <p14:creationId xmlns:p14="http://schemas.microsoft.com/office/powerpoint/2010/main" val="851490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Finally, the durations of phases in our initial prototype were not appropriate. The time for a break was relatively too short, and the time for swimming is too long. In the revision, we double the break time.</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54</a:t>
            </a:fld>
            <a:endParaRPr lang="ko-KR" altLang="en-US"/>
          </a:p>
        </p:txBody>
      </p:sp>
    </p:spTree>
    <p:extLst>
      <p:ext uri="{BB962C8B-B14F-4D97-AF65-F5344CB8AC3E}">
        <p14:creationId xmlns:p14="http://schemas.microsoft.com/office/powerpoint/2010/main" val="2647066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With revised version of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we conducted user study again with eleven participants.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55</a:t>
            </a:fld>
            <a:endParaRPr lang="ko-KR" altLang="en-US"/>
          </a:p>
        </p:txBody>
      </p:sp>
    </p:spTree>
    <p:extLst>
      <p:ext uri="{BB962C8B-B14F-4D97-AF65-F5344CB8AC3E}">
        <p14:creationId xmlns:p14="http://schemas.microsoft.com/office/powerpoint/2010/main" val="3311346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We divided them into six and five member groups, and each group played four rounds. After completing the game, we conducted group interviews.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56</a:t>
            </a:fld>
            <a:endParaRPr lang="ko-KR" altLang="en-US"/>
          </a:p>
        </p:txBody>
      </p:sp>
    </p:spTree>
    <p:extLst>
      <p:ext uri="{BB962C8B-B14F-4D97-AF65-F5344CB8AC3E}">
        <p14:creationId xmlns:p14="http://schemas.microsoft.com/office/powerpoint/2010/main" val="1685495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From thematic analysis of interview results, we mainly find four topics. </a:t>
            </a:r>
          </a:p>
          <a:p>
            <a:pPr fontAlgn="base" latinLnBrk="1"/>
            <a:r>
              <a:rPr lang="en-US" altLang="ko-KR" sz="1200" kern="1200" dirty="0" smtClean="0">
                <a:solidFill>
                  <a:schemeClr val="tx1"/>
                </a:solidFill>
                <a:effectLst/>
                <a:latin typeface="+mn-lt"/>
                <a:ea typeface="+mn-ea"/>
                <a:cs typeface="+mn-cs"/>
              </a:rPr>
              <a:t>First, our game gives enriched social swimming experiences. Participants reported that they felt like swimming in the same lane together, even if they used separate lanes. Also, they felt somewhat friendship from other players.</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57</a:t>
            </a:fld>
            <a:endParaRPr lang="ko-KR" altLang="en-US"/>
          </a:p>
        </p:txBody>
      </p:sp>
    </p:spTree>
    <p:extLst>
      <p:ext uri="{BB962C8B-B14F-4D97-AF65-F5344CB8AC3E}">
        <p14:creationId xmlns:p14="http://schemas.microsoft.com/office/powerpoint/2010/main" val="2802642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Also, we found in-game narrator played a role to motivate highly intense workout, as a role of a real instructor. Moreover, our peephole interaction encourage players to swim faster by </a:t>
            </a:r>
            <a:r>
              <a:rPr lang="en-US" altLang="ko-KR" sz="1200" kern="1200" dirty="0" err="1" smtClean="0">
                <a:solidFill>
                  <a:schemeClr val="tx1"/>
                </a:solidFill>
                <a:effectLst/>
                <a:latin typeface="+mn-lt"/>
                <a:ea typeface="+mn-ea"/>
                <a:cs typeface="+mn-cs"/>
              </a:rPr>
              <a:t>fosering</a:t>
            </a:r>
            <a:r>
              <a:rPr lang="en-US" altLang="ko-KR" sz="1200" kern="1200" dirty="0" smtClean="0">
                <a:solidFill>
                  <a:schemeClr val="tx1"/>
                </a:solidFill>
                <a:effectLst/>
                <a:latin typeface="+mn-lt"/>
                <a:ea typeface="+mn-ea"/>
                <a:cs typeface="+mn-cs"/>
              </a:rPr>
              <a:t> tensions.</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58</a:t>
            </a:fld>
            <a:endParaRPr lang="ko-KR" altLang="en-US"/>
          </a:p>
        </p:txBody>
      </p:sp>
    </p:spTree>
    <p:extLst>
      <p:ext uri="{BB962C8B-B14F-4D97-AF65-F5344CB8AC3E}">
        <p14:creationId xmlns:p14="http://schemas.microsoft.com/office/powerpoint/2010/main" val="4590685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However, peephole interaction sometimes caused confusion due to the ambiguity and the limited amount of information. Some participants wanted more </a:t>
            </a:r>
            <a:r>
              <a:rPr lang="en-US" altLang="ko-KR" sz="1200" kern="1200" dirty="0" err="1" smtClean="0">
                <a:solidFill>
                  <a:schemeClr val="tx1"/>
                </a:solidFill>
                <a:effectLst/>
                <a:latin typeface="+mn-lt"/>
                <a:ea typeface="+mn-ea"/>
                <a:cs typeface="+mn-cs"/>
              </a:rPr>
              <a:t>detalied</a:t>
            </a:r>
            <a:r>
              <a:rPr lang="en-US" altLang="ko-KR" sz="1200" kern="1200" dirty="0" smtClean="0">
                <a:solidFill>
                  <a:schemeClr val="tx1"/>
                </a:solidFill>
                <a:effectLst/>
                <a:latin typeface="+mn-lt"/>
                <a:ea typeface="+mn-ea"/>
                <a:cs typeface="+mn-cs"/>
              </a:rPr>
              <a:t> information about the game progress</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59</a:t>
            </a:fld>
            <a:endParaRPr lang="ko-KR" altLang="en-US"/>
          </a:p>
        </p:txBody>
      </p:sp>
    </p:spTree>
    <p:extLst>
      <p:ext uri="{BB962C8B-B14F-4D97-AF65-F5344CB8AC3E}">
        <p14:creationId xmlns:p14="http://schemas.microsoft.com/office/powerpoint/2010/main" val="269575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In balancing skill differences, participants debated the pros and cons of the appropriate competence of swimmers to play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Two participants commented that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can involve swimmers with different skill levels, but other two participants disagreed with that. </a:t>
            </a:r>
          </a:p>
          <a:p>
            <a:pPr fontAlgn="base" latinLnBrk="1"/>
            <a:r>
              <a:rPr lang="en-US" altLang="ko-KR" sz="1200" kern="1200" dirty="0" smtClean="0">
                <a:solidFill>
                  <a:schemeClr val="tx1"/>
                </a:solidFill>
                <a:effectLst/>
                <a:latin typeface="+mn-lt"/>
                <a:ea typeface="+mn-ea"/>
                <a:cs typeface="+mn-cs"/>
              </a:rPr>
              <a:t>Interestingly, some participants overcame different skill levels by strategically setting and maintaining the target pace. They deliberately set low target stroke rate in order to match their current stroke rate with the target stroke rate well.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60</a:t>
            </a:fld>
            <a:endParaRPr lang="ko-KR" altLang="en-US"/>
          </a:p>
        </p:txBody>
      </p:sp>
    </p:spTree>
    <p:extLst>
      <p:ext uri="{BB962C8B-B14F-4D97-AF65-F5344CB8AC3E}">
        <p14:creationId xmlns:p14="http://schemas.microsoft.com/office/powerpoint/2010/main" val="95514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Group fitness is the one of the most well-known forms of exercise together. If you go to a nearby fitness center, you can see that a number of people take a certain exercise together, like yoga, spinning, and aerobics. That is called group fitness or group exercise.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1" kern="1200" dirty="0" smtClean="0">
                <a:solidFill>
                  <a:schemeClr val="tx1"/>
                </a:solidFill>
                <a:effectLst/>
                <a:latin typeface="+mn-lt"/>
                <a:ea typeface="+mn-ea"/>
                <a:cs typeface="+mn-cs"/>
              </a:rPr>
              <a:t>(click)</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 definition, group fitness is a form of exercise which are performed by a group of people who are led by an instructor. This motivates people to exercise </a:t>
            </a:r>
            <a:r>
              <a:rPr lang="en-US" altLang="ko-KR" sz="1200" kern="1200" dirty="0" smtClean="0">
                <a:solidFill>
                  <a:schemeClr val="tx1"/>
                </a:solidFill>
                <a:effectLst/>
                <a:latin typeface="+mn-lt"/>
                <a:ea typeface="+mn-ea"/>
                <a:cs typeface="+mn-cs"/>
              </a:rPr>
              <a:t>more, </a:t>
            </a:r>
            <a:r>
              <a:rPr lang="en-US" altLang="ko-KR" sz="1200" kern="1200" dirty="0" smtClean="0">
                <a:solidFill>
                  <a:schemeClr val="tx1"/>
                </a:solidFill>
                <a:effectLst/>
                <a:latin typeface="+mn-lt"/>
                <a:ea typeface="+mn-ea"/>
                <a:cs typeface="+mn-cs"/>
              </a:rPr>
              <a:t>as in exercise together. Also, an instructor encourages people to adhere a training program and helps to develop overall fitness levels.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a:t>
            </a:fld>
            <a:endParaRPr lang="ko-KR" altLang="en-US"/>
          </a:p>
        </p:txBody>
      </p:sp>
    </p:spTree>
    <p:extLst>
      <p:ext uri="{BB962C8B-B14F-4D97-AF65-F5344CB8AC3E}">
        <p14:creationId xmlns:p14="http://schemas.microsoft.com/office/powerpoint/2010/main" val="7428402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From our study, I would like to discuss group coordination issues. As I mentioned, the main design challenge is to build group fitness swimming game by coordinating a group of swimmers and yet </a:t>
            </a:r>
            <a:r>
              <a:rPr lang="en-US" altLang="ko-KR" sz="1200" kern="1200" dirty="0" err="1" smtClean="0">
                <a:solidFill>
                  <a:schemeClr val="tx1"/>
                </a:solidFill>
                <a:effectLst/>
                <a:latin typeface="+mn-lt"/>
                <a:ea typeface="+mn-ea"/>
                <a:cs typeface="+mn-cs"/>
              </a:rPr>
              <a:t>delievering</a:t>
            </a:r>
            <a:r>
              <a:rPr lang="en-US" altLang="ko-KR" sz="1200" kern="1200" dirty="0" smtClean="0">
                <a:solidFill>
                  <a:schemeClr val="tx1"/>
                </a:solidFill>
                <a:effectLst/>
                <a:latin typeface="+mn-lt"/>
                <a:ea typeface="+mn-ea"/>
                <a:cs typeface="+mn-cs"/>
              </a:rPr>
              <a:t> group awareness without causing information overload</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61</a:t>
            </a:fld>
            <a:endParaRPr lang="ko-KR" altLang="en-US"/>
          </a:p>
        </p:txBody>
      </p:sp>
    </p:spTree>
    <p:extLst>
      <p:ext uri="{BB962C8B-B14F-4D97-AF65-F5344CB8AC3E}">
        <p14:creationId xmlns:p14="http://schemas.microsoft.com/office/powerpoint/2010/main" val="3601334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For this, we first organize each subgroup with three virtual compartments. This subgroup formation dynamically happens in the CO phase of each round, regarding each player’s swimming skill</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62</a:t>
            </a:fld>
            <a:endParaRPr lang="ko-KR" altLang="en-US"/>
          </a:p>
        </p:txBody>
      </p:sp>
    </p:spTree>
    <p:extLst>
      <p:ext uri="{BB962C8B-B14F-4D97-AF65-F5344CB8AC3E}">
        <p14:creationId xmlns:p14="http://schemas.microsoft.com/office/powerpoint/2010/main" val="16631586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 each subgroup, players interact with virtually adjacent players such that compete against and cooperate with one another.</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63</a:t>
            </a:fld>
            <a:endParaRPr lang="ko-KR" altLang="en-US"/>
          </a:p>
        </p:txBody>
      </p:sp>
    </p:spTree>
    <p:extLst>
      <p:ext uri="{BB962C8B-B14F-4D97-AF65-F5344CB8AC3E}">
        <p14:creationId xmlns:p14="http://schemas.microsoft.com/office/powerpoint/2010/main" val="2817680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And these subgroups are chained to form one large group. Also, we provide global awareness, such as overall rankings, only when player do not have to concern their own movements, in other words, when a short break phase.</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64</a:t>
            </a:fld>
            <a:endParaRPr lang="ko-KR" altLang="en-US"/>
          </a:p>
        </p:txBody>
      </p:sp>
    </p:spTree>
    <p:extLst>
      <p:ext uri="{BB962C8B-B14F-4D97-AF65-F5344CB8AC3E}">
        <p14:creationId xmlns:p14="http://schemas.microsoft.com/office/powerpoint/2010/main" val="1011505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To generalize our findings, we give an example about group cycling. Typically, there is one leader and the other followers in group cycling drill. They keep a </a:t>
            </a:r>
            <a:r>
              <a:rPr lang="en-US" altLang="ko-KR" sz="1200" kern="1200" dirty="0" err="1" smtClean="0">
                <a:solidFill>
                  <a:schemeClr val="tx1"/>
                </a:solidFill>
                <a:effectLst/>
                <a:latin typeface="+mn-lt"/>
                <a:ea typeface="+mn-ea"/>
                <a:cs typeface="+mn-cs"/>
              </a:rPr>
              <a:t>paceline</a:t>
            </a:r>
            <a:r>
              <a:rPr lang="en-US" altLang="ko-KR" sz="1200" kern="1200" dirty="0" smtClean="0">
                <a:solidFill>
                  <a:schemeClr val="tx1"/>
                </a:solidFill>
                <a:effectLst/>
                <a:latin typeface="+mn-lt"/>
                <a:ea typeface="+mn-ea"/>
                <a:cs typeface="+mn-cs"/>
              </a:rPr>
              <a:t>, and take turns to be the leader periodically, in order to distribute the physical burden imposed on the leader due to air-resistance.</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65</a:t>
            </a:fld>
            <a:endParaRPr lang="ko-KR" altLang="en-US"/>
          </a:p>
        </p:txBody>
      </p:sp>
    </p:spTree>
    <p:extLst>
      <p:ext uri="{BB962C8B-B14F-4D97-AF65-F5344CB8AC3E}">
        <p14:creationId xmlns:p14="http://schemas.microsoft.com/office/powerpoint/2010/main" val="1398642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For subgroup formation,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utilize players’ exertion levels and rearrange them in the CO phase of each round. We can instead use geographically proximity of participants in case of group cycling. For example, a leader can form a subgroup with his/her immediate followers, and these subgroups can be merged or separated according to geographical distance between subgroups.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66</a:t>
            </a:fld>
            <a:endParaRPr lang="ko-KR" altLang="en-US"/>
          </a:p>
        </p:txBody>
      </p:sp>
    </p:spTree>
    <p:extLst>
      <p:ext uri="{BB962C8B-B14F-4D97-AF65-F5344CB8AC3E}">
        <p14:creationId xmlns:p14="http://schemas.microsoft.com/office/powerpoint/2010/main" val="19455188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In intra-group interactions,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supports competition and cooperation with adjacent players. Instead of this, in group cycling, we can consider periodically forcing players in a subgroup to be a leader.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67</a:t>
            </a:fld>
            <a:endParaRPr lang="ko-KR" altLang="en-US"/>
          </a:p>
        </p:txBody>
      </p:sp>
    </p:spTree>
    <p:extLst>
      <p:ext uri="{BB962C8B-B14F-4D97-AF65-F5344CB8AC3E}">
        <p14:creationId xmlns:p14="http://schemas.microsoft.com/office/powerpoint/2010/main" val="1698801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For interactions between subgroups,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use subgroup chains and provides global awareness when players do not have to swim. In group cycling, we can employ competitive aspects between subgroups. For example, when one subgroup catch up with another subgroup,</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68</a:t>
            </a:fld>
            <a:endParaRPr lang="ko-KR" altLang="en-US"/>
          </a:p>
        </p:txBody>
      </p:sp>
    </p:spTree>
    <p:extLst>
      <p:ext uri="{BB962C8B-B14F-4D97-AF65-F5344CB8AC3E}">
        <p14:creationId xmlns:p14="http://schemas.microsoft.com/office/powerpoint/2010/main" val="9268652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the subgroup caught is integrated and the larger subgroup can be formed, like classic snake game. </a:t>
            </a:r>
          </a:p>
          <a:p>
            <a:pPr fontAlgn="base" latinLnBrk="1"/>
            <a:r>
              <a:rPr lang="en-US" altLang="ko-KR" sz="1200" kern="1200" dirty="0" smtClean="0">
                <a:solidFill>
                  <a:schemeClr val="tx1"/>
                </a:solidFill>
                <a:effectLst/>
                <a:latin typeface="+mn-lt"/>
                <a:ea typeface="+mn-ea"/>
                <a:cs typeface="+mn-cs"/>
              </a:rPr>
              <a:t>Like this, considering</a:t>
            </a:r>
            <a:r>
              <a:rPr lang="en-US" altLang="ko-KR" sz="1200" kern="1200" baseline="0" dirty="0" smtClean="0">
                <a:solidFill>
                  <a:schemeClr val="tx1"/>
                </a:solidFill>
                <a:effectLst/>
                <a:latin typeface="+mn-lt"/>
                <a:ea typeface="+mn-ea"/>
                <a:cs typeface="+mn-cs"/>
              </a:rPr>
              <a:t> subgroup formation, inter- and intra-group interactions, we can devise new and enjoyable group fitness applications.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69</a:t>
            </a:fld>
            <a:endParaRPr lang="ko-KR" altLang="en-US"/>
          </a:p>
        </p:txBody>
      </p:sp>
    </p:spTree>
    <p:extLst>
      <p:ext uri="{BB962C8B-B14F-4D97-AF65-F5344CB8AC3E}">
        <p14:creationId xmlns:p14="http://schemas.microsoft.com/office/powerpoint/2010/main" val="2307379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Now I’m </a:t>
            </a:r>
            <a:r>
              <a:rPr lang="en-US" altLang="ko-KR" sz="1200" kern="1200" dirty="0" err="1" smtClean="0">
                <a:solidFill>
                  <a:schemeClr val="tx1"/>
                </a:solidFill>
                <a:effectLst/>
                <a:latin typeface="+mn-lt"/>
                <a:ea typeface="+mn-ea"/>
                <a:cs typeface="+mn-cs"/>
              </a:rPr>
              <a:t>gonna</a:t>
            </a:r>
            <a:r>
              <a:rPr lang="en-US" altLang="ko-KR" sz="1200" kern="1200" dirty="0" smtClean="0">
                <a:solidFill>
                  <a:schemeClr val="tx1"/>
                </a:solidFill>
                <a:effectLst/>
                <a:latin typeface="+mn-lt"/>
                <a:ea typeface="+mn-ea"/>
                <a:cs typeface="+mn-cs"/>
              </a:rPr>
              <a:t> summarize presentation. In this work, we investigate group fitness swimming to design novel </a:t>
            </a:r>
            <a:r>
              <a:rPr lang="en-US" altLang="ko-KR" sz="1200" kern="1200" dirty="0" err="1" smtClean="0">
                <a:solidFill>
                  <a:schemeClr val="tx1"/>
                </a:solidFill>
                <a:effectLst/>
                <a:latin typeface="+mn-lt"/>
                <a:ea typeface="+mn-ea"/>
                <a:cs typeface="+mn-cs"/>
              </a:rPr>
              <a:t>exergame</a:t>
            </a:r>
            <a:r>
              <a:rPr lang="en-US" altLang="ko-KR" sz="1200" kern="1200" dirty="0" smtClean="0">
                <a:solidFill>
                  <a:schemeClr val="tx1"/>
                </a:solidFill>
                <a:effectLst/>
                <a:latin typeface="+mn-lt"/>
                <a:ea typeface="+mn-ea"/>
                <a:cs typeface="+mn-cs"/>
              </a:rPr>
              <a:t> which can enrich group fitness exercises. </a:t>
            </a:r>
          </a:p>
          <a:p>
            <a:pPr fontAlgn="base" latinLnBrk="1"/>
            <a:r>
              <a:rPr lang="en-US" altLang="ko-KR" sz="1200" kern="1200" dirty="0" smtClean="0">
                <a:solidFill>
                  <a:schemeClr val="tx1"/>
                </a:solidFill>
                <a:effectLst/>
                <a:latin typeface="+mn-lt"/>
                <a:ea typeface="+mn-ea"/>
                <a:cs typeface="+mn-cs"/>
              </a:rPr>
              <a:t>Carefully considering the situation of group fitness swimming and human cognitive capability, we designed </a:t>
            </a:r>
            <a:r>
              <a:rPr lang="en-US" altLang="ko-KR" sz="1200" kern="1200" dirty="0" err="1" smtClean="0">
                <a:solidFill>
                  <a:schemeClr val="tx1"/>
                </a:solidFill>
                <a:effectLst/>
                <a:latin typeface="+mn-lt"/>
                <a:ea typeface="+mn-ea"/>
                <a:cs typeface="+mn-cs"/>
              </a:rPr>
              <a:t>SwimTrain</a:t>
            </a:r>
            <a:r>
              <a:rPr lang="en-US" altLang="ko-KR" sz="1200" kern="1200" dirty="0" smtClean="0">
                <a:solidFill>
                  <a:schemeClr val="tx1"/>
                </a:solidFill>
                <a:effectLst/>
                <a:latin typeface="+mn-lt"/>
                <a:ea typeface="+mn-ea"/>
                <a:cs typeface="+mn-cs"/>
              </a:rPr>
              <a:t>, which allows a group of people to have localized synchronous interactions over a virtual space. We devise novel group coordination methods to deliver enriched social experiences without causing information overload.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70</a:t>
            </a:fld>
            <a:endParaRPr lang="ko-KR" altLang="en-US"/>
          </a:p>
        </p:txBody>
      </p:sp>
    </p:spTree>
    <p:extLst>
      <p:ext uri="{BB962C8B-B14F-4D97-AF65-F5344CB8AC3E}">
        <p14:creationId xmlns:p14="http://schemas.microsoft.com/office/powerpoint/2010/main" val="384326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As HCI researchers have enriched conventional exercise in a variety of ways, group fitness can also employ interactive computing to improve exercise experiences. For example, we can put additional interaction opportunities into existing group fitness scenarios, as in Social Fabric Fitness. Or, we can allow remote people to participate group fitness programs and perform synchronized physical activity among them. </a:t>
            </a: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7</a:t>
            </a:fld>
            <a:endParaRPr lang="ko-KR" altLang="en-US"/>
          </a:p>
        </p:txBody>
      </p:sp>
    </p:spTree>
    <p:extLst>
      <p:ext uri="{BB962C8B-B14F-4D97-AF65-F5344CB8AC3E}">
        <p14:creationId xmlns:p14="http://schemas.microsoft.com/office/powerpoint/2010/main" val="8642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In this paper, we focus on group fitness swimming, which is fitness swimming performed by a group of people led by an </a:t>
            </a:r>
            <a:r>
              <a:rPr lang="en-US" altLang="ko-KR" sz="1200" kern="1200" dirty="0" smtClean="0">
                <a:solidFill>
                  <a:schemeClr val="tx1"/>
                </a:solidFill>
                <a:effectLst/>
                <a:latin typeface="+mn-lt"/>
                <a:ea typeface="+mn-ea"/>
                <a:cs typeface="+mn-cs"/>
              </a:rPr>
              <a:t>instructor</a:t>
            </a:r>
            <a:endParaRPr lang="en-US"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8</a:t>
            </a:fld>
            <a:endParaRPr lang="ko-KR" altLang="en-US"/>
          </a:p>
        </p:txBody>
      </p:sp>
    </p:spTree>
    <p:extLst>
      <p:ext uri="{BB962C8B-B14F-4D97-AF65-F5344CB8AC3E}">
        <p14:creationId xmlns:p14="http://schemas.microsoft.com/office/powerpoint/2010/main" val="381984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lang="en-US" altLang="ko-KR" sz="1200" kern="1200" dirty="0" smtClean="0">
                <a:solidFill>
                  <a:schemeClr val="tx1"/>
                </a:solidFill>
                <a:effectLst/>
                <a:latin typeface="+mn-lt"/>
                <a:ea typeface="+mn-ea"/>
                <a:cs typeface="+mn-cs"/>
              </a:rPr>
              <a:t>Group fitness swimming is very challenging case to deal with. Because swimming requires a high level of coordinated body movements, it allows only a small degree of freedom for interactions and limited sensory capability.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1B74398-19B0-4BF7-A744-AC233AD8E9B0}" type="slidenum">
              <a:rPr lang="ko-KR" altLang="en-US" smtClean="0"/>
              <a:t>9</a:t>
            </a:fld>
            <a:endParaRPr lang="ko-KR" altLang="en-US"/>
          </a:p>
        </p:txBody>
      </p:sp>
    </p:spTree>
    <p:extLst>
      <p:ext uri="{BB962C8B-B14F-4D97-AF65-F5344CB8AC3E}">
        <p14:creationId xmlns:p14="http://schemas.microsoft.com/office/powerpoint/2010/main" val="12851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331790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102475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45353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282420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1553634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423818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415772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1869254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4005563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261287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3083C030-587E-4ABF-B45D-5386304FB658}" type="datetimeFigureOut">
              <a:rPr lang="ko-KR" altLang="en-US" smtClean="0"/>
              <a:t>2016-05-10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92757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3C030-587E-4ABF-B45D-5386304FB658}" type="datetimeFigureOut">
              <a:rPr lang="ko-KR" altLang="en-US" smtClean="0"/>
              <a:t>2016-05-10</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4E56-B7D9-4B43-88D6-FEDB122BF164}" type="slidenum">
              <a:rPr lang="ko-KR" altLang="en-US" smtClean="0"/>
              <a:t>‹#›</a:t>
            </a:fld>
            <a:endParaRPr lang="ko-KR" altLang="en-US"/>
          </a:p>
        </p:txBody>
      </p:sp>
    </p:spTree>
    <p:extLst>
      <p:ext uri="{BB962C8B-B14F-4D97-AF65-F5344CB8AC3E}">
        <p14:creationId xmlns:p14="http://schemas.microsoft.com/office/powerpoint/2010/main" val="364454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17" Type="http://schemas.openxmlformats.org/officeDocument/2006/relationships/image" Target="../media/image50.png"/><Relationship Id="rId2" Type="http://schemas.openxmlformats.org/officeDocument/2006/relationships/video" Target="../media/media2.mp4"/><Relationship Id="rId16" Type="http://schemas.openxmlformats.org/officeDocument/2006/relationships/image" Target="../media/image49.png"/><Relationship Id="rId1" Type="http://schemas.microsoft.com/office/2007/relationships/media" Target="../media/media2.mp4"/><Relationship Id="rId5" Type="http://schemas.openxmlformats.org/officeDocument/2006/relationships/image" Target="../media/image34.png"/><Relationship Id="rId15" Type="http://schemas.openxmlformats.org/officeDocument/2006/relationships/image" Target="../media/image4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4"/><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microsoft.com/office/2007/relationships/media" Target="../media/media4.mp4"/><Relationship Id="rId7"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37.png"/><Relationship Id="rId5" Type="http://schemas.microsoft.com/office/2007/relationships/media" Target="../media/media5.mp4"/><Relationship Id="rId10" Type="http://schemas.openxmlformats.org/officeDocument/2006/relationships/image" Target="../media/image36.png"/><Relationship Id="rId4" Type="http://schemas.openxmlformats.org/officeDocument/2006/relationships/video" Target="../media/media4.mp4"/><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jpg"/><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2.wdp"/><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tiff"/><Relationship Id="rId4" Type="http://schemas.microsoft.com/office/2007/relationships/hdphoto" Target="../media/hdphoto2.wdp"/><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2.wdp"/><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jpg"/><Relationship Id="rId7"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3.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1.jpg"/><Relationship Id="rId7"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7.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24.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87.png"/></Relationships>
</file>

<file path=ppt/slides/_rels/slide6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87.png"/></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334963" y="559484"/>
            <a:ext cx="3603265" cy="729641"/>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사다리꼴 3"/>
          <p:cNvSpPr/>
          <p:nvPr/>
        </p:nvSpPr>
        <p:spPr>
          <a:xfrm>
            <a:off x="10506075" y="0"/>
            <a:ext cx="1685925" cy="68580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사다리꼴 3"/>
          <p:cNvSpPr/>
          <p:nvPr/>
        </p:nvSpPr>
        <p:spPr>
          <a:xfrm flipH="1">
            <a:off x="8148638" y="0"/>
            <a:ext cx="2357437" cy="6858000"/>
          </a:xfrm>
          <a:prstGeom prst="rtTriangle">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261940" y="397858"/>
            <a:ext cx="4424360" cy="1107996"/>
          </a:xfrm>
          <a:prstGeom prst="rect">
            <a:avLst/>
          </a:prstGeom>
          <a:noFill/>
          <a:ln>
            <a:noFill/>
          </a:ln>
        </p:spPr>
        <p:txBody>
          <a:bodyPr wrap="square" rtlCol="0">
            <a:spAutoFit/>
          </a:bodyPr>
          <a:lstStyle/>
          <a:p>
            <a:r>
              <a:rPr lang="en-US" altLang="ko-KR" sz="6600" b="1" dirty="0" err="1" smtClean="0">
                <a:solidFill>
                  <a:schemeClr val="bg1"/>
                </a:solidFill>
                <a:latin typeface="-윤고딕320" panose="02030504000101010101" pitchFamily="18" charset="-127"/>
                <a:ea typeface="-윤고딕320" panose="02030504000101010101" pitchFamily="18" charset="-127"/>
              </a:rPr>
              <a:t>SwimTrain</a:t>
            </a:r>
            <a:endParaRPr lang="en-US" altLang="ko-KR" sz="6000" b="1" dirty="0" smtClean="0">
              <a:solidFill>
                <a:schemeClr val="bg1"/>
              </a:solidFill>
              <a:latin typeface="-윤고딕320" panose="02030504000101010101" pitchFamily="18" charset="-127"/>
              <a:ea typeface="-윤고딕320" panose="02030504000101010101" pitchFamily="18" charset="-127"/>
            </a:endParaRPr>
          </a:p>
        </p:txBody>
      </p:sp>
      <p:sp>
        <p:nvSpPr>
          <p:cNvPr id="14" name="직사각형 13"/>
          <p:cNvSpPr/>
          <p:nvPr/>
        </p:nvSpPr>
        <p:spPr>
          <a:xfrm>
            <a:off x="345281" y="1298287"/>
            <a:ext cx="10160793" cy="430887"/>
          </a:xfrm>
          <a:prstGeom prst="rect">
            <a:avLst/>
          </a:prstGeom>
        </p:spPr>
        <p:txBody>
          <a:bodyPr wrap="square" lIns="0" tIns="0" rIns="0" bIns="0">
            <a:spAutoFit/>
          </a:bodyPr>
          <a:lstStyle/>
          <a:p>
            <a:r>
              <a:rPr lang="en-US" altLang="ko-KR" sz="2800" dirty="0" smtClean="0">
                <a:latin typeface="-윤고딕320" panose="02030504000101010101" pitchFamily="18" charset="-127"/>
                <a:ea typeface="-윤고딕320" panose="02030504000101010101" pitchFamily="18" charset="-127"/>
              </a:rPr>
              <a:t>Exploring </a:t>
            </a:r>
            <a:r>
              <a:rPr lang="en-US" altLang="ko-KR" sz="2800" dirty="0" err="1" smtClean="0">
                <a:latin typeface="-윤고딕320" panose="02030504000101010101" pitchFamily="18" charset="-127"/>
                <a:ea typeface="-윤고딕320" panose="02030504000101010101" pitchFamily="18" charset="-127"/>
              </a:rPr>
              <a:t>Exergame</a:t>
            </a:r>
            <a:r>
              <a:rPr lang="en-US" altLang="ko-KR" sz="2800" dirty="0" smtClean="0">
                <a:latin typeface="-윤고딕320" panose="02030504000101010101" pitchFamily="18" charset="-127"/>
                <a:ea typeface="-윤고딕320" panose="02030504000101010101" pitchFamily="18" charset="-127"/>
              </a:rPr>
              <a:t> Design for Group Fitness Swimming</a:t>
            </a:r>
            <a:endParaRPr lang="ko-KR" altLang="en-US" sz="2800" dirty="0">
              <a:latin typeface="-윤고딕320" panose="02030504000101010101" pitchFamily="18" charset="-127"/>
              <a:ea typeface="-윤고딕320" panose="02030504000101010101" pitchFamily="18" charset="-127"/>
            </a:endParaRPr>
          </a:p>
        </p:txBody>
      </p:sp>
      <p:sp>
        <p:nvSpPr>
          <p:cNvPr id="17" name="직사각형 16"/>
          <p:cNvSpPr/>
          <p:nvPr/>
        </p:nvSpPr>
        <p:spPr>
          <a:xfrm>
            <a:off x="334963" y="402362"/>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345282" y="4465577"/>
            <a:ext cx="5587927" cy="1846659"/>
          </a:xfrm>
          <a:prstGeom prst="rect">
            <a:avLst/>
          </a:prstGeom>
        </p:spPr>
        <p:txBody>
          <a:bodyPr wrap="square" lIns="0" tIns="0" rIns="0" bIns="0">
            <a:spAutoFit/>
          </a:bodyPr>
          <a:lstStyle/>
          <a:p>
            <a:r>
              <a:rPr lang="en-US" altLang="ko-KR" sz="2400" b="1" dirty="0" smtClean="0">
                <a:latin typeface="-윤고딕330" panose="02030504000101010101" pitchFamily="18" charset="-127"/>
                <a:ea typeface="-윤고딕330" panose="02030504000101010101" pitchFamily="18" charset="-127"/>
              </a:rPr>
              <a:t>Woohyeok Choi </a:t>
            </a:r>
            <a:r>
              <a:rPr lang="en-US" altLang="ko-KR" sz="1400" dirty="0" smtClean="0">
                <a:latin typeface="-윤고딕320" panose="02030504000101010101" pitchFamily="18" charset="-127"/>
                <a:ea typeface="-윤고딕320" panose="02030504000101010101" pitchFamily="18" charset="-127"/>
              </a:rPr>
              <a:t>KAIST, South Korea</a:t>
            </a:r>
          </a:p>
          <a:p>
            <a:r>
              <a:rPr lang="en-US" altLang="ko-KR" sz="2400" dirty="0" err="1" smtClean="0">
                <a:latin typeface="-윤고딕320" panose="02030504000101010101" pitchFamily="18" charset="-127"/>
                <a:ea typeface="-윤고딕320" panose="02030504000101010101" pitchFamily="18" charset="-127"/>
              </a:rPr>
              <a:t>Jeungmin</a:t>
            </a:r>
            <a:r>
              <a:rPr lang="en-US" altLang="ko-KR" sz="2400" dirty="0" smtClean="0">
                <a:latin typeface="-윤고딕320" panose="02030504000101010101" pitchFamily="18" charset="-127"/>
                <a:ea typeface="-윤고딕320" panose="02030504000101010101" pitchFamily="18" charset="-127"/>
              </a:rPr>
              <a:t> Oh</a:t>
            </a:r>
            <a:r>
              <a:rPr lang="en-US" altLang="ko-KR" sz="2000" dirty="0" smtClean="0">
                <a:latin typeface="-윤고딕320" panose="02030504000101010101" pitchFamily="18" charset="-127"/>
                <a:ea typeface="-윤고딕320" panose="02030504000101010101" pitchFamily="18" charset="-127"/>
              </a:rPr>
              <a:t> </a:t>
            </a:r>
            <a:r>
              <a:rPr lang="en-US" altLang="ko-KR" sz="1400" dirty="0" smtClean="0">
                <a:latin typeface="-윤고딕320" panose="02030504000101010101" pitchFamily="18" charset="-127"/>
                <a:ea typeface="-윤고딕320" panose="02030504000101010101" pitchFamily="18" charset="-127"/>
              </a:rPr>
              <a:t>KAIST, South Korea</a:t>
            </a:r>
          </a:p>
          <a:p>
            <a:r>
              <a:rPr lang="en-US" altLang="ko-KR" sz="2400" dirty="0" smtClean="0">
                <a:latin typeface="-윤고딕320" panose="02030504000101010101" pitchFamily="18" charset="-127"/>
                <a:ea typeface="-윤고딕320" panose="02030504000101010101" pitchFamily="18" charset="-127"/>
              </a:rPr>
              <a:t>Darren Edge</a:t>
            </a:r>
            <a:r>
              <a:rPr lang="en-US" altLang="ko-KR" sz="2000" dirty="0" smtClean="0">
                <a:latin typeface="-윤고딕320" panose="02030504000101010101" pitchFamily="18" charset="-127"/>
                <a:ea typeface="-윤고딕320" panose="02030504000101010101" pitchFamily="18" charset="-127"/>
              </a:rPr>
              <a:t> </a:t>
            </a:r>
            <a:r>
              <a:rPr lang="en-US" altLang="ko-KR" sz="1400" dirty="0" smtClean="0">
                <a:latin typeface="-윤고딕320" panose="02030504000101010101" pitchFamily="18" charset="-127"/>
                <a:ea typeface="-윤고딕320" panose="02030504000101010101" pitchFamily="18" charset="-127"/>
              </a:rPr>
              <a:t>Microsoft Research Asia, China</a:t>
            </a:r>
          </a:p>
          <a:p>
            <a:r>
              <a:rPr lang="en-US" altLang="ko-KR" sz="2400" dirty="0" err="1" smtClean="0">
                <a:latin typeface="-윤고딕320" panose="02030504000101010101" pitchFamily="18" charset="-127"/>
                <a:ea typeface="-윤고딕320" panose="02030504000101010101" pitchFamily="18" charset="-127"/>
              </a:rPr>
              <a:t>Joohyun</a:t>
            </a:r>
            <a:r>
              <a:rPr lang="en-US" altLang="ko-KR" sz="2400" dirty="0" smtClean="0">
                <a:latin typeface="-윤고딕320" panose="02030504000101010101" pitchFamily="18" charset="-127"/>
                <a:ea typeface="-윤고딕320" panose="02030504000101010101" pitchFamily="18" charset="-127"/>
              </a:rPr>
              <a:t> Kim </a:t>
            </a:r>
            <a:r>
              <a:rPr lang="en-US" altLang="ko-KR" sz="1400" dirty="0" smtClean="0">
                <a:latin typeface="-윤고딕320" panose="02030504000101010101" pitchFamily="18" charset="-127"/>
                <a:ea typeface="-윤고딕320" panose="02030504000101010101" pitchFamily="18" charset="-127"/>
              </a:rPr>
              <a:t>KAIST, South Korea</a:t>
            </a:r>
          </a:p>
          <a:p>
            <a:r>
              <a:rPr lang="en-US" altLang="ko-KR" sz="2400" dirty="0" err="1" smtClean="0">
                <a:latin typeface="-윤고딕320" panose="02030504000101010101" pitchFamily="18" charset="-127"/>
                <a:ea typeface="-윤고딕320" panose="02030504000101010101" pitchFamily="18" charset="-127"/>
              </a:rPr>
              <a:t>Uichin</a:t>
            </a:r>
            <a:r>
              <a:rPr lang="en-US" altLang="ko-KR" sz="2400" dirty="0" smtClean="0">
                <a:latin typeface="-윤고딕320" panose="02030504000101010101" pitchFamily="18" charset="-127"/>
                <a:ea typeface="-윤고딕320" panose="02030504000101010101" pitchFamily="18" charset="-127"/>
              </a:rPr>
              <a:t> Lee </a:t>
            </a:r>
            <a:r>
              <a:rPr lang="en-US" altLang="ko-KR" sz="1400" dirty="0" smtClean="0">
                <a:latin typeface="-윤고딕320" panose="02030504000101010101" pitchFamily="18" charset="-127"/>
                <a:ea typeface="-윤고딕320" panose="02030504000101010101" pitchFamily="18" charset="-127"/>
              </a:rPr>
              <a:t>KAIST, South Korea</a:t>
            </a:r>
            <a:endParaRPr lang="ko-KR" altLang="en-US" sz="1400" dirty="0">
              <a:latin typeface="-윤고딕320" panose="02030504000101010101" pitchFamily="18" charset="-127"/>
              <a:ea typeface="-윤고딕320" panose="02030504000101010101" pitchFamily="18" charset="-127"/>
            </a:endParaRPr>
          </a:p>
        </p:txBody>
      </p:sp>
      <p:pic>
        <p:nvPicPr>
          <p:cNvPr id="19" name="그림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6294" y="5500914"/>
            <a:ext cx="3086206" cy="811322"/>
          </a:xfrm>
          <a:prstGeom prst="rect">
            <a:avLst/>
          </a:prstGeom>
        </p:spPr>
      </p:pic>
    </p:spTree>
    <p:extLst>
      <p:ext uri="{BB962C8B-B14F-4D97-AF65-F5344CB8AC3E}">
        <p14:creationId xmlns:p14="http://schemas.microsoft.com/office/powerpoint/2010/main" val="1117565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rotWithShape="1">
          <a:blip r:embed="rId3" cstate="print">
            <a:extLst>
              <a:ext uri="{28A0092B-C50C-407E-A947-70E740481C1C}">
                <a14:useLocalDpi xmlns:a14="http://schemas.microsoft.com/office/drawing/2010/main" val="0"/>
              </a:ext>
            </a:extLst>
          </a:blip>
          <a:srcRect l="15711" t="9476" r="99" b="19364"/>
          <a:stretch/>
        </p:blipFill>
        <p:spPr>
          <a:xfrm>
            <a:off x="-14514" y="-7539"/>
            <a:ext cx="12206514" cy="6866617"/>
          </a:xfrm>
          <a:prstGeom prst="rect">
            <a:avLst/>
          </a:prstGeom>
        </p:spPr>
      </p:pic>
      <p:sp>
        <p:nvSpPr>
          <p:cNvPr id="11" name="사다리꼴 3"/>
          <p:cNvSpPr/>
          <p:nvPr/>
        </p:nvSpPr>
        <p:spPr>
          <a:xfrm>
            <a:off x="0" y="-7539"/>
            <a:ext cx="1220651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342901" y="549275"/>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342901" y="5621261"/>
            <a:ext cx="678361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Constraints of Swimming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9" name="직사각형 18"/>
          <p:cNvSpPr/>
          <p:nvPr/>
        </p:nvSpPr>
        <p:spPr>
          <a:xfrm>
            <a:off x="4232450" y="549275"/>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p:cNvSpPr txBox="1"/>
          <p:nvPr/>
        </p:nvSpPr>
        <p:spPr>
          <a:xfrm>
            <a:off x="342900" y="3606660"/>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Small </a:t>
            </a:r>
            <a:r>
              <a:rPr lang="en-US" altLang="ko-KR" sz="2800" dirty="0" err="1" smtClean="0">
                <a:latin typeface="-윤고딕320" panose="02030504000101010101" pitchFamily="18" charset="-127"/>
                <a:ea typeface="-윤고딕320" panose="02030504000101010101" pitchFamily="18" charset="-127"/>
              </a:rPr>
              <a:t>DoF</a:t>
            </a:r>
            <a:r>
              <a:rPr lang="en-US" altLang="ko-KR" sz="2800" dirty="0" smtClean="0">
                <a:latin typeface="-윤고딕320" panose="02030504000101010101" pitchFamily="18" charset="-127"/>
                <a:ea typeface="-윤고딕320" panose="02030504000101010101" pitchFamily="18" charset="-127"/>
              </a:rPr>
              <a:t> </a:t>
            </a:r>
          </a:p>
          <a:p>
            <a:pPr algn="ctr"/>
            <a:r>
              <a:rPr lang="en-US" altLang="ko-KR" sz="2800" dirty="0" smtClean="0">
                <a:latin typeface="-윤고딕320" panose="02030504000101010101" pitchFamily="18" charset="-127"/>
                <a:ea typeface="-윤고딕320" panose="02030504000101010101" pitchFamily="18" charset="-127"/>
              </a:rPr>
              <a:t>for interactions</a:t>
            </a:r>
            <a:endParaRPr lang="ko-KR" altLang="en-US" sz="2800" dirty="0">
              <a:latin typeface="-윤고딕320" panose="02030504000101010101" pitchFamily="18" charset="-127"/>
              <a:ea typeface="-윤고딕320" panose="02030504000101010101" pitchFamily="18" charset="-127"/>
            </a:endParaRPr>
          </a:p>
        </p:txBody>
      </p:sp>
      <p:sp>
        <p:nvSpPr>
          <p:cNvPr id="22" name="TextBox 21"/>
          <p:cNvSpPr txBox="1"/>
          <p:nvPr/>
        </p:nvSpPr>
        <p:spPr>
          <a:xfrm>
            <a:off x="4227512" y="3606660"/>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Limited opportunities </a:t>
            </a:r>
          </a:p>
          <a:p>
            <a:pPr algn="ctr"/>
            <a:r>
              <a:rPr lang="en-US" altLang="ko-KR" sz="2800" dirty="0" smtClean="0">
                <a:latin typeface="-윤고딕320" panose="02030504000101010101" pitchFamily="18" charset="-127"/>
                <a:ea typeface="-윤고딕320" panose="02030504000101010101" pitchFamily="18" charset="-127"/>
              </a:rPr>
              <a:t>for communication</a:t>
            </a:r>
            <a:r>
              <a:rPr lang="ko-KR" altLang="en-US" sz="2800" dirty="0" smtClean="0">
                <a:latin typeface="-윤고딕320" panose="02030504000101010101" pitchFamily="18" charset="-127"/>
                <a:ea typeface="-윤고딕320" panose="02030504000101010101" pitchFamily="18" charset="-127"/>
              </a:rPr>
              <a:t> </a:t>
            </a:r>
            <a:endParaRPr lang="en-US" altLang="ko-KR" sz="2800" dirty="0" smtClean="0">
              <a:latin typeface="-윤고딕320" panose="02030504000101010101" pitchFamily="18" charset="-127"/>
              <a:ea typeface="-윤고딕320" panose="02030504000101010101" pitchFamily="18" charset="-127"/>
            </a:endParaRPr>
          </a:p>
        </p:txBody>
      </p:sp>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7102" y="1435362"/>
            <a:ext cx="1308569" cy="1509747"/>
          </a:xfrm>
          <a:prstGeom prst="rect">
            <a:avLst/>
          </a:prstGeom>
        </p:spPr>
      </p:pic>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7529" y="1436276"/>
            <a:ext cx="1559127" cy="1507918"/>
          </a:xfrm>
          <a:prstGeom prst="rect">
            <a:avLst/>
          </a:prstGeom>
        </p:spPr>
      </p:pic>
    </p:spTree>
    <p:extLst>
      <p:ext uri="{BB962C8B-B14F-4D97-AF65-F5344CB8AC3E}">
        <p14:creationId xmlns:p14="http://schemas.microsoft.com/office/powerpoint/2010/main" val="215276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rotWithShape="1">
          <a:blip r:embed="rId3" cstate="print">
            <a:extLst>
              <a:ext uri="{28A0092B-C50C-407E-A947-70E740481C1C}">
                <a14:useLocalDpi xmlns:a14="http://schemas.microsoft.com/office/drawing/2010/main" val="0"/>
              </a:ext>
            </a:extLst>
          </a:blip>
          <a:srcRect l="15711" t="9476" r="99" b="19364"/>
          <a:stretch/>
        </p:blipFill>
        <p:spPr>
          <a:xfrm>
            <a:off x="-14514" y="-7539"/>
            <a:ext cx="12206514" cy="6866617"/>
          </a:xfrm>
          <a:prstGeom prst="rect">
            <a:avLst/>
          </a:prstGeom>
        </p:spPr>
      </p:pic>
      <p:sp>
        <p:nvSpPr>
          <p:cNvPr id="11" name="사다리꼴 3"/>
          <p:cNvSpPr/>
          <p:nvPr/>
        </p:nvSpPr>
        <p:spPr>
          <a:xfrm>
            <a:off x="0" y="-7539"/>
            <a:ext cx="1220651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342901" y="549275"/>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342901" y="5621261"/>
            <a:ext cx="678361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Constraints of Swimming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9" name="직사각형 18"/>
          <p:cNvSpPr/>
          <p:nvPr/>
        </p:nvSpPr>
        <p:spPr>
          <a:xfrm>
            <a:off x="4232450" y="549275"/>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8121998" y="549275"/>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p:cNvSpPr txBox="1"/>
          <p:nvPr/>
        </p:nvSpPr>
        <p:spPr>
          <a:xfrm>
            <a:off x="342900" y="3606660"/>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Small </a:t>
            </a:r>
            <a:r>
              <a:rPr lang="en-US" altLang="ko-KR" sz="2800" dirty="0" err="1" smtClean="0">
                <a:latin typeface="-윤고딕320" panose="02030504000101010101" pitchFamily="18" charset="-127"/>
                <a:ea typeface="-윤고딕320" panose="02030504000101010101" pitchFamily="18" charset="-127"/>
              </a:rPr>
              <a:t>DoF</a:t>
            </a:r>
            <a:r>
              <a:rPr lang="en-US" altLang="ko-KR" sz="2800" dirty="0" smtClean="0">
                <a:latin typeface="-윤고딕320" panose="02030504000101010101" pitchFamily="18" charset="-127"/>
                <a:ea typeface="-윤고딕320" panose="02030504000101010101" pitchFamily="18" charset="-127"/>
              </a:rPr>
              <a:t> </a:t>
            </a:r>
          </a:p>
          <a:p>
            <a:pPr algn="ctr"/>
            <a:r>
              <a:rPr lang="en-US" altLang="ko-KR" sz="2800" dirty="0" smtClean="0">
                <a:latin typeface="-윤고딕320" panose="02030504000101010101" pitchFamily="18" charset="-127"/>
                <a:ea typeface="-윤고딕320" panose="02030504000101010101" pitchFamily="18" charset="-127"/>
              </a:rPr>
              <a:t>for interactions</a:t>
            </a:r>
            <a:endParaRPr lang="ko-KR" altLang="en-US" sz="2800" dirty="0">
              <a:latin typeface="-윤고딕320" panose="02030504000101010101" pitchFamily="18" charset="-127"/>
              <a:ea typeface="-윤고딕320" panose="02030504000101010101" pitchFamily="18" charset="-127"/>
            </a:endParaRPr>
          </a:p>
        </p:txBody>
      </p:sp>
      <p:sp>
        <p:nvSpPr>
          <p:cNvPr id="22" name="TextBox 21"/>
          <p:cNvSpPr txBox="1"/>
          <p:nvPr/>
        </p:nvSpPr>
        <p:spPr>
          <a:xfrm>
            <a:off x="4227512" y="3606660"/>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Limited opportunities </a:t>
            </a:r>
          </a:p>
          <a:p>
            <a:pPr algn="ctr"/>
            <a:r>
              <a:rPr lang="en-US" altLang="ko-KR" sz="2800" dirty="0" smtClean="0">
                <a:latin typeface="-윤고딕320" panose="02030504000101010101" pitchFamily="18" charset="-127"/>
                <a:ea typeface="-윤고딕320" panose="02030504000101010101" pitchFamily="18" charset="-127"/>
              </a:rPr>
              <a:t>for communication</a:t>
            </a:r>
            <a:r>
              <a:rPr lang="ko-KR" altLang="en-US" sz="2800" dirty="0" smtClean="0">
                <a:latin typeface="-윤고딕320" panose="02030504000101010101" pitchFamily="18" charset="-127"/>
                <a:ea typeface="-윤고딕320" panose="02030504000101010101" pitchFamily="18" charset="-127"/>
              </a:rPr>
              <a:t> </a:t>
            </a:r>
            <a:endParaRPr lang="en-US" altLang="ko-KR" sz="2800" dirty="0" smtClean="0">
              <a:latin typeface="-윤고딕320" panose="02030504000101010101" pitchFamily="18" charset="-127"/>
              <a:ea typeface="-윤고딕320" panose="02030504000101010101" pitchFamily="18" charset="-127"/>
            </a:endParaRPr>
          </a:p>
        </p:txBody>
      </p:sp>
      <p:sp>
        <p:nvSpPr>
          <p:cNvPr id="10" name="TextBox 9"/>
          <p:cNvSpPr txBox="1"/>
          <p:nvPr/>
        </p:nvSpPr>
        <p:spPr>
          <a:xfrm>
            <a:off x="8121997" y="3606659"/>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Vulnerable </a:t>
            </a:r>
          </a:p>
          <a:p>
            <a:pPr algn="ctr"/>
            <a:r>
              <a:rPr lang="en-US" altLang="ko-KR" sz="2800" dirty="0" smtClean="0">
                <a:latin typeface="-윤고딕320" panose="02030504000101010101" pitchFamily="18" charset="-127"/>
                <a:ea typeface="-윤고딕320" panose="02030504000101010101" pitchFamily="18" charset="-127"/>
              </a:rPr>
              <a:t>network connectivity </a:t>
            </a:r>
          </a:p>
        </p:txBody>
      </p:sp>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7102" y="1435362"/>
            <a:ext cx="1308569" cy="1509747"/>
          </a:xfrm>
          <a:prstGeom prst="rect">
            <a:avLst/>
          </a:prstGeom>
        </p:spPr>
      </p:pic>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7529" y="1436276"/>
            <a:ext cx="1559127" cy="1507918"/>
          </a:xfrm>
          <a:prstGeom prst="rect">
            <a:avLst/>
          </a:prstGeom>
        </p:spPr>
      </p:pic>
      <p:pic>
        <p:nvPicPr>
          <p:cNvPr id="16" name="그림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8752" y="1435362"/>
            <a:ext cx="1523464" cy="1509747"/>
          </a:xfrm>
          <a:prstGeom prst="rect">
            <a:avLst/>
          </a:prstGeom>
        </p:spPr>
      </p:pic>
    </p:spTree>
    <p:extLst>
      <p:ext uri="{BB962C8B-B14F-4D97-AF65-F5344CB8AC3E}">
        <p14:creationId xmlns:p14="http://schemas.microsoft.com/office/powerpoint/2010/main" val="3377995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cstate="print">
            <a:extLst>
              <a:ext uri="{28A0092B-C50C-407E-A947-70E740481C1C}">
                <a14:useLocalDpi xmlns:a14="http://schemas.microsoft.com/office/drawing/2010/main" val="0"/>
              </a:ext>
            </a:extLst>
          </a:blip>
          <a:srcRect l="3813" r="14203"/>
          <a:stretch/>
        </p:blipFill>
        <p:spPr>
          <a:xfrm>
            <a:off x="0" y="1"/>
            <a:ext cx="12192000" cy="6858000"/>
          </a:xfrm>
          <a:prstGeom prst="rect">
            <a:avLst/>
          </a:prstGeom>
        </p:spPr>
      </p:pic>
      <p:sp>
        <p:nvSpPr>
          <p:cNvPr id="29" name="사다리꼴 3"/>
          <p:cNvSpPr/>
          <p:nvPr/>
        </p:nvSpPr>
        <p:spPr>
          <a:xfrm>
            <a:off x="334963" y="559905"/>
            <a:ext cx="3027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342900" y="489872"/>
            <a:ext cx="3131820"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Design Goal</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31" name="직사각형 30"/>
          <p:cNvSpPr/>
          <p:nvPr/>
        </p:nvSpPr>
        <p:spPr>
          <a:xfrm>
            <a:off x="335360" y="40276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p:cNvSpPr/>
          <p:nvPr/>
        </p:nvSpPr>
        <p:spPr>
          <a:xfrm>
            <a:off x="1" y="3428998"/>
            <a:ext cx="12192000" cy="1710000"/>
          </a:xfrm>
          <a:prstGeom prst="rect">
            <a:avLst/>
          </a:prstGeom>
          <a:solidFill>
            <a:schemeClr val="tx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334963" y="3583140"/>
            <a:ext cx="11526837" cy="1401716"/>
          </a:xfrm>
          <a:prstGeom prst="rect">
            <a:avLst/>
          </a:prstGeom>
          <a:noFill/>
        </p:spPr>
        <p:txBody>
          <a:bodyPr wrap="square" lIns="0" tIns="0" rIns="0" bIns="108000" rtlCol="0">
            <a:spAutoFit/>
          </a:bodyPr>
          <a:lstStyle/>
          <a:p>
            <a:pPr algn="ctr"/>
            <a:r>
              <a:rPr lang="en-US" altLang="ko-KR" sz="2800" dirty="0" smtClean="0">
                <a:solidFill>
                  <a:schemeClr val="bg1"/>
                </a:solidFill>
                <a:latin typeface="-윤고딕320" panose="02030504000101010101" pitchFamily="18" charset="-127"/>
                <a:ea typeface="-윤고딕320" panose="02030504000101010101" pitchFamily="18" charset="-127"/>
              </a:rPr>
              <a:t>Building </a:t>
            </a:r>
            <a:r>
              <a:rPr lang="en-US" altLang="ko-KR" sz="2800" dirty="0" smtClean="0">
                <a:solidFill>
                  <a:srgbClr val="FFC000"/>
                </a:solidFill>
                <a:latin typeface="-윤고딕320" panose="02030504000101010101" pitchFamily="18" charset="-127"/>
                <a:ea typeface="-윤고딕320" panose="02030504000101010101" pitchFamily="18" charset="-127"/>
              </a:rPr>
              <a:t>group </a:t>
            </a:r>
            <a:r>
              <a:rPr lang="en-US" altLang="ko-KR" sz="2800" dirty="0">
                <a:solidFill>
                  <a:srgbClr val="FFC000"/>
                </a:solidFill>
                <a:latin typeface="-윤고딕320" panose="02030504000101010101" pitchFamily="18" charset="-127"/>
                <a:ea typeface="-윤고딕320" panose="02030504000101010101" pitchFamily="18" charset="-127"/>
              </a:rPr>
              <a:t>fitness swimming game </a:t>
            </a:r>
            <a:endParaRPr lang="en-US" altLang="ko-KR" sz="2800" dirty="0" smtClean="0">
              <a:solidFill>
                <a:srgbClr val="FFC000"/>
              </a:solidFill>
              <a:latin typeface="-윤고딕320" panose="02030504000101010101" pitchFamily="18" charset="-127"/>
              <a:ea typeface="-윤고딕320" panose="02030504000101010101" pitchFamily="18" charset="-127"/>
            </a:endParaRPr>
          </a:p>
          <a:p>
            <a:pPr algn="ctr"/>
            <a:r>
              <a:rPr lang="en-US" altLang="ko-KR" sz="2800" dirty="0" smtClean="0">
                <a:solidFill>
                  <a:schemeClr val="bg1"/>
                </a:solidFill>
                <a:latin typeface="-윤고딕320" panose="02030504000101010101" pitchFamily="18" charset="-127"/>
                <a:ea typeface="-윤고딕320" panose="02030504000101010101" pitchFamily="18" charset="-127"/>
              </a:rPr>
              <a:t>providing the similar degree of </a:t>
            </a:r>
            <a:r>
              <a:rPr lang="en-US" altLang="ko-KR" sz="2800" dirty="0">
                <a:solidFill>
                  <a:srgbClr val="FFC000"/>
                </a:solidFill>
                <a:latin typeface="-윤고딕320" panose="02030504000101010101" pitchFamily="18" charset="-127"/>
                <a:ea typeface="-윤고딕320" panose="02030504000101010101" pitchFamily="18" charset="-127"/>
              </a:rPr>
              <a:t>social experiences </a:t>
            </a:r>
            <a:r>
              <a:rPr lang="en-US" altLang="ko-KR" sz="2800" dirty="0">
                <a:solidFill>
                  <a:schemeClr val="bg1"/>
                </a:solidFill>
                <a:latin typeface="-윤고딕320" panose="02030504000101010101" pitchFamily="18" charset="-127"/>
                <a:ea typeface="-윤고딕320" panose="02030504000101010101" pitchFamily="18" charset="-127"/>
              </a:rPr>
              <a:t>as in </a:t>
            </a:r>
            <a:r>
              <a:rPr lang="en-US" altLang="ko-KR" sz="2800" dirty="0" smtClean="0">
                <a:solidFill>
                  <a:schemeClr val="bg1"/>
                </a:solidFill>
                <a:latin typeface="-윤고딕320" panose="02030504000101010101" pitchFamily="18" charset="-127"/>
                <a:ea typeface="-윤고딕320" panose="02030504000101010101" pitchFamily="18" charset="-127"/>
              </a:rPr>
              <a:t>group </a:t>
            </a:r>
            <a:r>
              <a:rPr lang="en-US" altLang="ko-KR" sz="2800" dirty="0">
                <a:solidFill>
                  <a:schemeClr val="bg1"/>
                </a:solidFill>
                <a:latin typeface="-윤고딕320" panose="02030504000101010101" pitchFamily="18" charset="-127"/>
                <a:ea typeface="-윤고딕320" panose="02030504000101010101" pitchFamily="18" charset="-127"/>
              </a:rPr>
              <a:t>fitness </a:t>
            </a:r>
            <a:r>
              <a:rPr lang="en-US" altLang="ko-KR" sz="2800" dirty="0">
                <a:solidFill>
                  <a:srgbClr val="FFC000"/>
                </a:solidFill>
                <a:latin typeface="-윤고딕320" panose="02030504000101010101" pitchFamily="18" charset="-127"/>
                <a:ea typeface="-윤고딕320" panose="02030504000101010101" pitchFamily="18" charset="-127"/>
              </a:rPr>
              <a:t>without causing information load </a:t>
            </a:r>
            <a:endParaRPr lang="ko-KR" altLang="en-US" sz="2800" dirty="0">
              <a:solidFill>
                <a:srgbClr val="FFC000"/>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2583655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cstate="print">
            <a:extLst>
              <a:ext uri="{28A0092B-C50C-407E-A947-70E740481C1C}">
                <a14:useLocalDpi xmlns:a14="http://schemas.microsoft.com/office/drawing/2010/main" val="0"/>
              </a:ext>
            </a:extLst>
          </a:blip>
          <a:srcRect l="3813" r="14203"/>
          <a:stretch/>
        </p:blipFill>
        <p:spPr>
          <a:xfrm>
            <a:off x="0" y="1"/>
            <a:ext cx="12192000" cy="6858000"/>
          </a:xfrm>
          <a:prstGeom prst="rect">
            <a:avLst/>
          </a:prstGeom>
        </p:spPr>
      </p:pic>
      <p:sp>
        <p:nvSpPr>
          <p:cNvPr id="29" name="사다리꼴 3"/>
          <p:cNvSpPr/>
          <p:nvPr/>
        </p:nvSpPr>
        <p:spPr>
          <a:xfrm>
            <a:off x="334963" y="559905"/>
            <a:ext cx="3027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342900" y="489872"/>
            <a:ext cx="3131820"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Design Goal</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31" name="직사각형 30"/>
          <p:cNvSpPr/>
          <p:nvPr/>
        </p:nvSpPr>
        <p:spPr>
          <a:xfrm>
            <a:off x="335360" y="40276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 name="직선 화살표 연결선 7"/>
          <p:cNvCxnSpPr/>
          <p:nvPr/>
        </p:nvCxnSpPr>
        <p:spPr>
          <a:xfrm flipH="1">
            <a:off x="7410213" y="1794076"/>
            <a:ext cx="240654" cy="960699"/>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flipV="1">
            <a:off x="7118431" y="3230880"/>
            <a:ext cx="191724" cy="1804108"/>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p:nvPr/>
        </p:nvCxnSpPr>
        <p:spPr>
          <a:xfrm>
            <a:off x="5833641" y="682906"/>
            <a:ext cx="1476514" cy="2071869"/>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그룹 1"/>
          <p:cNvGrpSpPr/>
          <p:nvPr/>
        </p:nvGrpSpPr>
        <p:grpSpPr>
          <a:xfrm>
            <a:off x="4581074" y="1567726"/>
            <a:ext cx="1932958" cy="1765041"/>
            <a:chOff x="4581074" y="1567726"/>
            <a:chExt cx="1932958" cy="1765041"/>
          </a:xfrm>
        </p:grpSpPr>
        <p:sp>
          <p:nvSpPr>
            <p:cNvPr id="28" name="구름 모양 설명선 27"/>
            <p:cNvSpPr/>
            <p:nvPr/>
          </p:nvSpPr>
          <p:spPr>
            <a:xfrm>
              <a:off x="4581074" y="1567726"/>
              <a:ext cx="1932958" cy="1765041"/>
            </a:xfrm>
            <a:prstGeom prst="cloudCallout">
              <a:avLst>
                <a:gd name="adj1" fmla="val 70625"/>
                <a:gd name="adj2" fmla="val 33718"/>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2" name="그림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4285" y="1815811"/>
              <a:ext cx="1576572" cy="1294346"/>
            </a:xfrm>
            <a:prstGeom prst="rect">
              <a:avLst/>
            </a:prstGeom>
          </p:spPr>
        </p:pic>
      </p:grpSp>
    </p:spTree>
    <p:extLst>
      <p:ext uri="{BB962C8B-B14F-4D97-AF65-F5344CB8AC3E}">
        <p14:creationId xmlns:p14="http://schemas.microsoft.com/office/powerpoint/2010/main" val="417893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16_p2782_video_previ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5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다리꼴 3"/>
          <p:cNvSpPr/>
          <p:nvPr/>
        </p:nvSpPr>
        <p:spPr>
          <a:xfrm>
            <a:off x="0" y="0"/>
            <a:ext cx="12192000" cy="68580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343" y="2132844"/>
            <a:ext cx="1648171" cy="1470948"/>
          </a:xfrm>
          <a:prstGeom prst="rect">
            <a:avLst/>
          </a:prstGeom>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2967" y="1900804"/>
            <a:ext cx="1152782" cy="1935028"/>
          </a:xfrm>
          <a:prstGeom prst="rect">
            <a:avLst/>
          </a:prstGeom>
        </p:spPr>
      </p:pic>
      <p:pic>
        <p:nvPicPr>
          <p:cNvPr id="16" name="그림 15"/>
          <p:cNvPicPr>
            <a:picLocks noChangeAspect="1"/>
          </p:cNvPicPr>
          <p:nvPr/>
        </p:nvPicPr>
        <p:blipFill rotWithShape="1">
          <a:blip r:embed="rId5" cstate="print">
            <a:extLst>
              <a:ext uri="{28A0092B-C50C-407E-A947-70E740481C1C}">
                <a14:useLocalDpi xmlns:a14="http://schemas.microsoft.com/office/drawing/2010/main" val="0"/>
              </a:ext>
            </a:extLst>
          </a:blip>
          <a:srcRect t="-1" b="424"/>
          <a:stretch/>
        </p:blipFill>
        <p:spPr>
          <a:xfrm>
            <a:off x="9718201" y="2121370"/>
            <a:ext cx="1656759" cy="1493896"/>
          </a:xfrm>
          <a:prstGeom prst="rect">
            <a:avLst/>
          </a:prstGeom>
        </p:spPr>
      </p:pic>
      <p:sp>
        <p:nvSpPr>
          <p:cNvPr id="18" name="직사각형 17"/>
          <p:cNvSpPr/>
          <p:nvPr/>
        </p:nvSpPr>
        <p:spPr>
          <a:xfrm>
            <a:off x="334964" y="4095536"/>
            <a:ext cx="11522074" cy="17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p:cNvSpPr/>
          <p:nvPr/>
        </p:nvSpPr>
        <p:spPr>
          <a:xfrm>
            <a:off x="1344439"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334016"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7323593"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10313170"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3318679"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Ideation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Prototyping</a:t>
            </a:r>
          </a:p>
        </p:txBody>
      </p:sp>
      <p:sp>
        <p:nvSpPr>
          <p:cNvPr id="26" name="TextBox 25"/>
          <p:cNvSpPr txBox="1"/>
          <p:nvPr/>
        </p:nvSpPr>
        <p:spPr>
          <a:xfrm>
            <a:off x="6308255"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Pilot Study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Design Revision</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28" name="TextBox 27"/>
          <p:cNvSpPr txBox="1"/>
          <p:nvPr/>
        </p:nvSpPr>
        <p:spPr>
          <a:xfrm>
            <a:off x="9297833" y="4850765"/>
            <a:ext cx="2562345" cy="369332"/>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User Study</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30" name="사다리꼴 3"/>
          <p:cNvSpPr/>
          <p:nvPr/>
        </p:nvSpPr>
        <p:spPr>
          <a:xfrm>
            <a:off x="334963" y="559905"/>
            <a:ext cx="3855072" cy="607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342899" y="489872"/>
            <a:ext cx="4692087" cy="677108"/>
          </a:xfrm>
          <a:prstGeom prst="rect">
            <a:avLst/>
          </a:prstGeom>
          <a:noFill/>
        </p:spPr>
        <p:txBody>
          <a:bodyPr wrap="square" lIns="0" tIns="0" rIns="0" bIns="0" rtlCol="0">
            <a:spAutoFit/>
          </a:bodyPr>
          <a:lstStyle/>
          <a:p>
            <a:r>
              <a:rPr lang="en-US" altLang="ko-KR" sz="4400" dirty="0" smtClean="0">
                <a:solidFill>
                  <a:srgbClr val="00549D"/>
                </a:solidFill>
                <a:latin typeface="-윤고딕320" panose="02030504000101010101" pitchFamily="18" charset="-127"/>
                <a:ea typeface="-윤고딕320" panose="02030504000101010101" pitchFamily="18" charset="-127"/>
              </a:rPr>
              <a:t>Design Process</a:t>
            </a:r>
            <a:endParaRPr lang="ko-KR" altLang="en-US" sz="4400" dirty="0">
              <a:solidFill>
                <a:srgbClr val="00549D"/>
              </a:solidFill>
              <a:latin typeface="-윤고딕320" panose="02030504000101010101" pitchFamily="18" charset="-127"/>
              <a:ea typeface="-윤고딕320" panose="02030504000101010101" pitchFamily="18" charset="-127"/>
            </a:endParaRPr>
          </a:p>
        </p:txBody>
      </p:sp>
      <p:sp>
        <p:nvSpPr>
          <p:cNvPr id="32" name="직사각형 31"/>
          <p:cNvSpPr/>
          <p:nvPr/>
        </p:nvSpPr>
        <p:spPr>
          <a:xfrm>
            <a:off x="335360" y="402764"/>
            <a:ext cx="1081483" cy="139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그림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33" y="1969501"/>
            <a:ext cx="1591883" cy="1797635"/>
          </a:xfrm>
          <a:prstGeom prst="rect">
            <a:avLst/>
          </a:prstGeom>
        </p:spPr>
      </p:pic>
      <p:sp>
        <p:nvSpPr>
          <p:cNvPr id="35" name="TextBox 34"/>
          <p:cNvSpPr txBox="1"/>
          <p:nvPr/>
        </p:nvSpPr>
        <p:spPr>
          <a:xfrm>
            <a:off x="329103"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Expert Interviews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Observation</a:t>
            </a:r>
          </a:p>
        </p:txBody>
      </p:sp>
    </p:spTree>
    <p:extLst>
      <p:ext uri="{BB962C8B-B14F-4D97-AF65-F5344CB8AC3E}">
        <p14:creationId xmlns:p14="http://schemas.microsoft.com/office/powerpoint/2010/main" val="2194790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다리꼴 3"/>
          <p:cNvSpPr/>
          <p:nvPr/>
        </p:nvSpPr>
        <p:spPr>
          <a:xfrm>
            <a:off x="0" y="0"/>
            <a:ext cx="12192000" cy="68580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343" y="2132844"/>
            <a:ext cx="1648171" cy="1470948"/>
          </a:xfrm>
          <a:prstGeom prst="rect">
            <a:avLst/>
          </a:prstGeom>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2967" y="1900804"/>
            <a:ext cx="1152782" cy="1935028"/>
          </a:xfrm>
          <a:prstGeom prst="rect">
            <a:avLst/>
          </a:prstGeom>
        </p:spPr>
      </p:pic>
      <p:pic>
        <p:nvPicPr>
          <p:cNvPr id="16" name="그림 15"/>
          <p:cNvPicPr>
            <a:picLocks noChangeAspect="1"/>
          </p:cNvPicPr>
          <p:nvPr/>
        </p:nvPicPr>
        <p:blipFill rotWithShape="1">
          <a:blip r:embed="rId5" cstate="print">
            <a:extLst>
              <a:ext uri="{28A0092B-C50C-407E-A947-70E740481C1C}">
                <a14:useLocalDpi xmlns:a14="http://schemas.microsoft.com/office/drawing/2010/main" val="0"/>
              </a:ext>
            </a:extLst>
          </a:blip>
          <a:srcRect t="-1" b="424"/>
          <a:stretch/>
        </p:blipFill>
        <p:spPr>
          <a:xfrm>
            <a:off x="9718201" y="2121370"/>
            <a:ext cx="1656759" cy="1493896"/>
          </a:xfrm>
          <a:prstGeom prst="rect">
            <a:avLst/>
          </a:prstGeom>
        </p:spPr>
      </p:pic>
      <p:sp>
        <p:nvSpPr>
          <p:cNvPr id="18" name="직사각형 17"/>
          <p:cNvSpPr/>
          <p:nvPr/>
        </p:nvSpPr>
        <p:spPr>
          <a:xfrm>
            <a:off x="334964" y="4095536"/>
            <a:ext cx="11522074" cy="17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p:cNvSpPr/>
          <p:nvPr/>
        </p:nvSpPr>
        <p:spPr>
          <a:xfrm>
            <a:off x="1344439" y="3931253"/>
            <a:ext cx="531672" cy="53167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334016"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7323593"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10313170"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3318679"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Ideation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Prototyping</a:t>
            </a:r>
          </a:p>
        </p:txBody>
      </p:sp>
      <p:sp>
        <p:nvSpPr>
          <p:cNvPr id="26" name="TextBox 25"/>
          <p:cNvSpPr txBox="1"/>
          <p:nvPr/>
        </p:nvSpPr>
        <p:spPr>
          <a:xfrm>
            <a:off x="6308255"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Pilot Study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Design Revision</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28" name="TextBox 27"/>
          <p:cNvSpPr txBox="1"/>
          <p:nvPr/>
        </p:nvSpPr>
        <p:spPr>
          <a:xfrm>
            <a:off x="9297833" y="4850765"/>
            <a:ext cx="2562345" cy="369332"/>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User Study</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30" name="사다리꼴 3"/>
          <p:cNvSpPr/>
          <p:nvPr/>
        </p:nvSpPr>
        <p:spPr>
          <a:xfrm>
            <a:off x="334963" y="559905"/>
            <a:ext cx="3855072" cy="607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342899" y="489872"/>
            <a:ext cx="4692087" cy="677108"/>
          </a:xfrm>
          <a:prstGeom prst="rect">
            <a:avLst/>
          </a:prstGeom>
          <a:noFill/>
        </p:spPr>
        <p:txBody>
          <a:bodyPr wrap="square" lIns="0" tIns="0" rIns="0" bIns="0" rtlCol="0">
            <a:spAutoFit/>
          </a:bodyPr>
          <a:lstStyle/>
          <a:p>
            <a:r>
              <a:rPr lang="en-US" altLang="ko-KR" sz="4400" dirty="0" smtClean="0">
                <a:solidFill>
                  <a:srgbClr val="00549D"/>
                </a:solidFill>
                <a:latin typeface="-윤고딕320" panose="02030504000101010101" pitchFamily="18" charset="-127"/>
                <a:ea typeface="-윤고딕320" panose="02030504000101010101" pitchFamily="18" charset="-127"/>
              </a:rPr>
              <a:t>Design Process</a:t>
            </a:r>
            <a:endParaRPr lang="ko-KR" altLang="en-US" sz="4400" dirty="0">
              <a:solidFill>
                <a:srgbClr val="00549D"/>
              </a:solidFill>
              <a:latin typeface="-윤고딕320" panose="02030504000101010101" pitchFamily="18" charset="-127"/>
              <a:ea typeface="-윤고딕320" panose="02030504000101010101" pitchFamily="18" charset="-127"/>
            </a:endParaRPr>
          </a:p>
        </p:txBody>
      </p:sp>
      <p:sp>
        <p:nvSpPr>
          <p:cNvPr id="32" name="직사각형 31"/>
          <p:cNvSpPr/>
          <p:nvPr/>
        </p:nvSpPr>
        <p:spPr>
          <a:xfrm>
            <a:off x="335360" y="402764"/>
            <a:ext cx="1081483" cy="139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329103" y="4850765"/>
            <a:ext cx="2562345" cy="738664"/>
          </a:xfrm>
          <a:prstGeom prst="rect">
            <a:avLst/>
          </a:prstGeom>
          <a:noFill/>
        </p:spPr>
        <p:txBody>
          <a:bodyPr wrap="square" lIns="0" tIns="0" rIns="0" bIns="0" rtlCol="0">
            <a:spAutoFit/>
          </a:bodyPr>
          <a:lstStyle/>
          <a:p>
            <a:pPr algn="ctr"/>
            <a:r>
              <a:rPr lang="en-US" altLang="ko-KR" sz="2400" dirty="0" smtClean="0">
                <a:solidFill>
                  <a:srgbClr val="FFC000"/>
                </a:solidFill>
                <a:latin typeface="-윤고딕320" panose="02030504000101010101" pitchFamily="18" charset="-127"/>
                <a:ea typeface="-윤고딕320" panose="02030504000101010101" pitchFamily="18" charset="-127"/>
              </a:rPr>
              <a:t>Expert Interviews </a:t>
            </a:r>
          </a:p>
          <a:p>
            <a:pPr algn="ctr"/>
            <a:r>
              <a:rPr lang="en-US" altLang="ko-KR" sz="2400" dirty="0" smtClean="0">
                <a:solidFill>
                  <a:srgbClr val="FFC000"/>
                </a:solidFill>
                <a:latin typeface="-윤고딕320" panose="02030504000101010101" pitchFamily="18" charset="-127"/>
                <a:ea typeface="-윤고딕320" panose="02030504000101010101" pitchFamily="18" charset="-127"/>
              </a:rPr>
              <a:t>/ Observation</a:t>
            </a:r>
          </a:p>
        </p:txBody>
      </p:sp>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765" y="1969627"/>
            <a:ext cx="1603017" cy="1810209"/>
          </a:xfrm>
          <a:prstGeom prst="rect">
            <a:avLst/>
          </a:prstGeom>
        </p:spPr>
      </p:pic>
    </p:spTree>
    <p:extLst>
      <p:ext uri="{BB962C8B-B14F-4D97-AF65-F5344CB8AC3E}">
        <p14:creationId xmlns:p14="http://schemas.microsoft.com/office/powerpoint/2010/main" val="2274244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10166" r="2949" b="7298"/>
          <a:stretch/>
        </p:blipFill>
        <p:spPr>
          <a:xfrm>
            <a:off x="1" y="0"/>
            <a:ext cx="12192000" cy="6850063"/>
          </a:xfrm>
          <a:prstGeom prst="rect">
            <a:avLst/>
          </a:prstGeom>
        </p:spPr>
      </p:pic>
      <p:sp>
        <p:nvSpPr>
          <p:cNvPr id="11" name="사다리꼴 3"/>
          <p:cNvSpPr/>
          <p:nvPr/>
        </p:nvSpPr>
        <p:spPr>
          <a:xfrm>
            <a:off x="8306613" y="549275"/>
            <a:ext cx="3555345"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8314551"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Understanding</a:t>
            </a:r>
          </a:p>
        </p:txBody>
      </p:sp>
      <p:sp>
        <p:nvSpPr>
          <p:cNvPr id="13" name="직사각형 12"/>
          <p:cNvSpPr/>
          <p:nvPr/>
        </p:nvSpPr>
        <p:spPr>
          <a:xfrm>
            <a:off x="8307011" y="3921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사다리꼴 3"/>
          <p:cNvSpPr/>
          <p:nvPr/>
        </p:nvSpPr>
        <p:spPr>
          <a:xfrm>
            <a:off x="5819202" y="1237672"/>
            <a:ext cx="6042976"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5827139" y="1167639"/>
            <a:ext cx="678361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Fitness Swimming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9" name="직사각형 18"/>
          <p:cNvSpPr/>
          <p:nvPr/>
        </p:nvSpPr>
        <p:spPr>
          <a:xfrm>
            <a:off x="1" y="3428998"/>
            <a:ext cx="12191999" cy="171000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334963" y="4168169"/>
            <a:ext cx="1152699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conducting interviews with swimming instructors (n=3)</a:t>
            </a:r>
          </a:p>
          <a:p>
            <a:pPr algn="ctr"/>
            <a:r>
              <a:rPr lang="en-US" altLang="ko-KR" sz="2800" dirty="0" smtClean="0">
                <a:latin typeface="-윤고딕320" panose="02030504000101010101" pitchFamily="18" charset="-127"/>
                <a:ea typeface="-윤고딕320" panose="02030504000101010101" pitchFamily="18" charset="-127"/>
              </a:rPr>
              <a:t>/ observing group swimming situations</a:t>
            </a:r>
            <a:endParaRPr lang="ko-KR" altLang="en-US" sz="2800" dirty="0">
              <a:latin typeface="-윤고딕320" panose="02030504000101010101" pitchFamily="18" charset="-127"/>
              <a:ea typeface="-윤고딕320" panose="02030504000101010101" pitchFamily="18" charset="-127"/>
            </a:endParaRPr>
          </a:p>
        </p:txBody>
      </p:sp>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6887" y="3474130"/>
            <a:ext cx="678227" cy="765888"/>
          </a:xfrm>
          <a:prstGeom prst="rect">
            <a:avLst/>
          </a:prstGeom>
        </p:spPr>
      </p:pic>
    </p:spTree>
    <p:extLst>
      <p:ext uri="{BB962C8B-B14F-4D97-AF65-F5344CB8AC3E}">
        <p14:creationId xmlns:p14="http://schemas.microsoft.com/office/powerpoint/2010/main" val="1091030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10166" r="2949" b="7298"/>
          <a:stretch/>
        </p:blipFill>
        <p:spPr>
          <a:xfrm>
            <a:off x="1" y="0"/>
            <a:ext cx="12192000" cy="6850063"/>
          </a:xfrm>
          <a:prstGeom prst="rect">
            <a:avLst/>
          </a:prstGeom>
        </p:spPr>
      </p:pic>
      <p:sp>
        <p:nvSpPr>
          <p:cNvPr id="21" name="직사각형 20"/>
          <p:cNvSpPr/>
          <p:nvPr/>
        </p:nvSpPr>
        <p:spPr>
          <a:xfrm>
            <a:off x="-3250" y="1"/>
            <a:ext cx="12191999" cy="27239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28462" y="1300069"/>
            <a:ext cx="11528577" cy="1292662"/>
          </a:xfrm>
          <a:prstGeom prst="rect">
            <a:avLst/>
          </a:prstGeom>
          <a:noFill/>
        </p:spPr>
        <p:txBody>
          <a:bodyPr wrap="square" lIns="360000" tIns="0" rIns="360000" bIns="0" rtlCol="0">
            <a:spAutoFit/>
          </a:bodyPr>
          <a:lstStyle/>
          <a:p>
            <a:r>
              <a:rPr lang="en-US" altLang="ko-KR" sz="2800" i="1" dirty="0">
                <a:solidFill>
                  <a:schemeClr val="bg1"/>
                </a:solidFill>
                <a:latin typeface="-윤고딕320" panose="02030504000101010101" pitchFamily="18" charset="-127"/>
                <a:ea typeface="-윤고딕320" panose="02030504000101010101" pitchFamily="18" charset="-127"/>
              </a:rPr>
              <a:t>“In the case of a class for elementary </a:t>
            </a:r>
            <a:r>
              <a:rPr lang="en-US" altLang="ko-KR" sz="2800" i="1" dirty="0" smtClean="0">
                <a:solidFill>
                  <a:schemeClr val="bg1"/>
                </a:solidFill>
                <a:latin typeface="-윤고딕320" panose="02030504000101010101" pitchFamily="18" charset="-127"/>
                <a:ea typeface="-윤고딕320" panose="02030504000101010101" pitchFamily="18" charset="-127"/>
              </a:rPr>
              <a:t>school students</a:t>
            </a:r>
            <a:r>
              <a:rPr lang="en-US" altLang="ko-KR" sz="2800" i="1" dirty="0">
                <a:solidFill>
                  <a:schemeClr val="bg1"/>
                </a:solidFill>
                <a:latin typeface="-윤고딕320" panose="02030504000101010101" pitchFamily="18" charset="-127"/>
                <a:ea typeface="-윤고딕320" panose="02030504000101010101" pitchFamily="18" charset="-127"/>
              </a:rPr>
              <a:t>, two lanes were assigned with more than fifteen people</a:t>
            </a:r>
            <a:r>
              <a:rPr lang="en-US" altLang="ko-KR" sz="2800" i="1" dirty="0" smtClean="0">
                <a:solidFill>
                  <a:schemeClr val="bg1"/>
                </a:solidFill>
                <a:latin typeface="-윤고딕320" panose="02030504000101010101" pitchFamily="18" charset="-127"/>
                <a:ea typeface="-윤고딕320" panose="02030504000101010101" pitchFamily="18" charset="-127"/>
              </a:rPr>
              <a:t>. [...] </a:t>
            </a:r>
            <a:r>
              <a:rPr lang="en-US" altLang="ko-KR" sz="2800" i="1" dirty="0">
                <a:solidFill>
                  <a:schemeClr val="bg1"/>
                </a:solidFill>
                <a:latin typeface="-윤고딕320" panose="02030504000101010101" pitchFamily="18" charset="-127"/>
                <a:ea typeface="-윤고딕320" panose="02030504000101010101" pitchFamily="18" charset="-127"/>
              </a:rPr>
              <a:t>For (adult) workers, one lane was assigned </a:t>
            </a:r>
            <a:r>
              <a:rPr lang="en-US" altLang="ko-KR" sz="2800" i="1" dirty="0" smtClean="0">
                <a:solidFill>
                  <a:schemeClr val="bg1"/>
                </a:solidFill>
                <a:latin typeface="-윤고딕320" panose="02030504000101010101" pitchFamily="18" charset="-127"/>
                <a:ea typeface="-윤고딕320" panose="02030504000101010101" pitchFamily="18" charset="-127"/>
              </a:rPr>
              <a:t>with about </a:t>
            </a:r>
            <a:r>
              <a:rPr lang="en-US" altLang="ko-KR" sz="2800" i="1" dirty="0">
                <a:solidFill>
                  <a:schemeClr val="bg1"/>
                </a:solidFill>
                <a:latin typeface="-윤고딕320" panose="02030504000101010101" pitchFamily="18" charset="-127"/>
                <a:ea typeface="-윤고딕320" panose="02030504000101010101" pitchFamily="18" charset="-127"/>
              </a:rPr>
              <a:t>ten people</a:t>
            </a:r>
            <a:r>
              <a:rPr lang="en-US" altLang="ko-KR" sz="2800" i="1" dirty="0" smtClean="0">
                <a:solidFill>
                  <a:schemeClr val="bg1"/>
                </a:solidFill>
                <a:latin typeface="-윤고딕320" panose="02030504000101010101" pitchFamily="18" charset="-127"/>
                <a:ea typeface="-윤고딕320" panose="02030504000101010101" pitchFamily="18" charset="-127"/>
              </a:rPr>
              <a:t>.”- E1</a:t>
            </a:r>
          </a:p>
        </p:txBody>
      </p:sp>
      <p:sp>
        <p:nvSpPr>
          <p:cNvPr id="15" name="직사각형 14"/>
          <p:cNvSpPr/>
          <p:nvPr/>
        </p:nvSpPr>
        <p:spPr>
          <a:xfrm>
            <a:off x="334963" y="549275"/>
            <a:ext cx="11515575" cy="208477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549276"/>
            <a:ext cx="5670569" cy="553998"/>
          </a:xfrm>
          <a:prstGeom prst="rect">
            <a:avLst/>
          </a:prstGeom>
          <a:noFill/>
        </p:spPr>
        <p:txBody>
          <a:bodyPr wrap="square" lIns="72000" tIns="0" rIns="72000" bIns="0" rtlCol="0">
            <a:spAutoFit/>
          </a:bodyPr>
          <a:lstStyle/>
          <a:p>
            <a:r>
              <a:rPr lang="en-US" altLang="ko-KR" sz="3600" dirty="0" smtClean="0">
                <a:solidFill>
                  <a:srgbClr val="FFC000"/>
                </a:solidFill>
                <a:latin typeface="-윤고딕320" panose="02030504000101010101" pitchFamily="18" charset="-127"/>
                <a:ea typeface="-윤고딕320" panose="02030504000101010101" pitchFamily="18" charset="-127"/>
              </a:rPr>
              <a:t>Lane sharing</a:t>
            </a:r>
            <a:endParaRPr lang="ko-KR" altLang="en-US" sz="3600" dirty="0">
              <a:solidFill>
                <a:srgbClr val="FFC000"/>
              </a:solidFill>
              <a:latin typeface="-윤고딕320" panose="02030504000101010101" pitchFamily="18" charset="-127"/>
              <a:ea typeface="-윤고딕320" panose="02030504000101010101" pitchFamily="18" charset="-127"/>
            </a:endParaRPr>
          </a:p>
        </p:txBody>
      </p:sp>
      <p:cxnSp>
        <p:nvCxnSpPr>
          <p:cNvPr id="8" name="직선 화살표 연결선 7"/>
          <p:cNvCxnSpPr/>
          <p:nvPr/>
        </p:nvCxnSpPr>
        <p:spPr>
          <a:xfrm>
            <a:off x="5999031" y="2723907"/>
            <a:ext cx="1779156" cy="168768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p:nvPr/>
        </p:nvCxnSpPr>
        <p:spPr>
          <a:xfrm>
            <a:off x="5509260" y="2723907"/>
            <a:ext cx="301231" cy="253099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p:cNvCxnSpPr/>
          <p:nvPr/>
        </p:nvCxnSpPr>
        <p:spPr>
          <a:xfrm>
            <a:off x="6484620" y="2723907"/>
            <a:ext cx="2126945" cy="34972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직사각형 46"/>
          <p:cNvSpPr/>
          <p:nvPr/>
        </p:nvSpPr>
        <p:spPr>
          <a:xfrm>
            <a:off x="-3250" y="5912817"/>
            <a:ext cx="12206363" cy="94697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2638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10166" r="2949" b="7298"/>
          <a:stretch/>
        </p:blipFill>
        <p:spPr>
          <a:xfrm>
            <a:off x="-3250" y="11438"/>
            <a:ext cx="12192000" cy="6850063"/>
          </a:xfrm>
          <a:prstGeom prst="rect">
            <a:avLst/>
          </a:prstGeom>
        </p:spPr>
      </p:pic>
      <p:sp>
        <p:nvSpPr>
          <p:cNvPr id="21" name="직사각형 20"/>
          <p:cNvSpPr/>
          <p:nvPr/>
        </p:nvSpPr>
        <p:spPr>
          <a:xfrm>
            <a:off x="11113" y="4137595"/>
            <a:ext cx="12191999" cy="27239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28462" y="4969243"/>
            <a:ext cx="11528577" cy="430887"/>
          </a:xfrm>
          <a:prstGeom prst="rect">
            <a:avLst/>
          </a:prstGeom>
          <a:noFill/>
        </p:spPr>
        <p:txBody>
          <a:bodyPr wrap="square" lIns="360000" tIns="0" rIns="360000" bIns="0" rtlCol="0">
            <a:spAutoFit/>
          </a:bodyPr>
          <a:lstStyle/>
          <a:p>
            <a:r>
              <a:rPr lang="en-US" altLang="ko-KR" sz="2800" i="1" spc="-150" dirty="0" smtClean="0">
                <a:solidFill>
                  <a:schemeClr val="bg1"/>
                </a:solidFill>
                <a:latin typeface="-윤고딕320" panose="02030504000101010101" pitchFamily="18" charset="-127"/>
                <a:ea typeface="-윤고딕320" panose="02030504000101010101" pitchFamily="18" charset="-127"/>
              </a:rPr>
              <a:t>“</a:t>
            </a:r>
            <a:r>
              <a:rPr lang="en-US" altLang="ko-KR" sz="2800" i="1" dirty="0" smtClean="0">
                <a:solidFill>
                  <a:schemeClr val="bg1"/>
                </a:solidFill>
                <a:latin typeface="-윤고딕320" panose="02030504000101010101" pitchFamily="18" charset="-127"/>
                <a:ea typeface="-윤고딕320" panose="02030504000101010101" pitchFamily="18" charset="-127"/>
              </a:rPr>
              <a:t>I allows skilled swimmers to swim in the deeper lane.”- E1</a:t>
            </a:r>
            <a:endParaRPr lang="en-US" altLang="ko-KR" sz="2800" i="1" dirty="0">
              <a:solidFill>
                <a:schemeClr val="bg1"/>
              </a:solidFill>
              <a:latin typeface="-윤고딕320" panose="02030504000101010101" pitchFamily="18" charset="-127"/>
              <a:ea typeface="-윤고딕320" panose="02030504000101010101" pitchFamily="18" charset="-127"/>
            </a:endParaRPr>
          </a:p>
        </p:txBody>
      </p:sp>
      <p:sp>
        <p:nvSpPr>
          <p:cNvPr id="15" name="직사각형 14"/>
          <p:cNvSpPr/>
          <p:nvPr/>
        </p:nvSpPr>
        <p:spPr>
          <a:xfrm>
            <a:off x="334963" y="4218449"/>
            <a:ext cx="11515575" cy="208477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4218450"/>
            <a:ext cx="5670569" cy="553998"/>
          </a:xfrm>
          <a:prstGeom prst="rect">
            <a:avLst/>
          </a:prstGeom>
          <a:noFill/>
        </p:spPr>
        <p:txBody>
          <a:bodyPr wrap="square" lIns="72000" tIns="0" rIns="72000" bIns="0" rtlCol="0">
            <a:spAutoFit/>
          </a:bodyPr>
          <a:lstStyle/>
          <a:p>
            <a:pPr algn="r"/>
            <a:r>
              <a:rPr lang="en-US" altLang="ko-KR" sz="3600" spc="-150" dirty="0">
                <a:solidFill>
                  <a:srgbClr val="FFC000"/>
                </a:solidFill>
                <a:latin typeface="-윤고딕320" panose="02030504000101010101" pitchFamily="18" charset="-127"/>
                <a:ea typeface="-윤고딕320" panose="02030504000101010101" pitchFamily="18" charset="-127"/>
              </a:rPr>
              <a:t>Similar pace in the same lane</a:t>
            </a:r>
            <a:endParaRPr lang="ko-KR" altLang="en-US" sz="3600" spc="-150" dirty="0">
              <a:solidFill>
                <a:srgbClr val="FFC000"/>
              </a:solidFill>
              <a:latin typeface="-윤고딕320" panose="02030504000101010101" pitchFamily="18" charset="-127"/>
              <a:ea typeface="-윤고딕320" panose="02030504000101010101" pitchFamily="18" charset="-127"/>
            </a:endParaRPr>
          </a:p>
        </p:txBody>
      </p:sp>
      <p:cxnSp>
        <p:nvCxnSpPr>
          <p:cNvPr id="16" name="직선 화살표 연결선 15"/>
          <p:cNvCxnSpPr/>
          <p:nvPr/>
        </p:nvCxnSpPr>
        <p:spPr>
          <a:xfrm flipV="1">
            <a:off x="6979920" y="3749040"/>
            <a:ext cx="4328160" cy="35824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flipV="1">
            <a:off x="6207760" y="3281680"/>
            <a:ext cx="5334000" cy="8256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직사각형 23"/>
          <p:cNvSpPr/>
          <p:nvPr/>
        </p:nvSpPr>
        <p:spPr>
          <a:xfrm>
            <a:off x="-3250" y="0"/>
            <a:ext cx="12206363" cy="93545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314099" y="5403756"/>
            <a:ext cx="11528577" cy="861774"/>
          </a:xfrm>
          <a:prstGeom prst="rect">
            <a:avLst/>
          </a:prstGeom>
          <a:noFill/>
        </p:spPr>
        <p:txBody>
          <a:bodyPr wrap="square" lIns="360000" tIns="0" rIns="360000" bIns="0" rtlCol="0">
            <a:spAutoFit/>
          </a:bodyPr>
          <a:lstStyle/>
          <a:p>
            <a:r>
              <a:rPr lang="en-US" altLang="ko-KR" sz="2800" i="1" dirty="0" smtClean="0">
                <a:solidFill>
                  <a:schemeClr val="bg1"/>
                </a:solidFill>
                <a:latin typeface="-윤고딕320" panose="02030504000101010101" pitchFamily="18" charset="-127"/>
                <a:ea typeface="-윤고딕320" panose="02030504000101010101" pitchFamily="18" charset="-127"/>
              </a:rPr>
              <a:t>“If I follow </a:t>
            </a:r>
            <a:r>
              <a:rPr lang="en-US" altLang="ko-KR" sz="2800" i="1" dirty="0">
                <a:solidFill>
                  <a:schemeClr val="bg1"/>
                </a:solidFill>
                <a:latin typeface="-윤고딕320" panose="02030504000101010101" pitchFamily="18" charset="-127"/>
                <a:ea typeface="-윤고딕320" panose="02030504000101010101" pitchFamily="18" charset="-127"/>
              </a:rPr>
              <a:t>up the swimmer ahead and swim faster, the followed</a:t>
            </a:r>
          </a:p>
          <a:p>
            <a:r>
              <a:rPr lang="en-US" altLang="ko-KR" sz="2800" i="1" dirty="0">
                <a:solidFill>
                  <a:schemeClr val="bg1"/>
                </a:solidFill>
                <a:latin typeface="-윤고딕320" panose="02030504000101010101" pitchFamily="18" charset="-127"/>
                <a:ea typeface="-윤고딕320" panose="02030504000101010101" pitchFamily="18" charset="-127"/>
              </a:rPr>
              <a:t>swimmer tells me to go first.”- E2</a:t>
            </a:r>
          </a:p>
        </p:txBody>
      </p:sp>
      <p:sp>
        <p:nvSpPr>
          <p:cNvPr id="32" name="모서리가 둥근 직사각형 31"/>
          <p:cNvSpPr/>
          <p:nvPr/>
        </p:nvSpPr>
        <p:spPr>
          <a:xfrm>
            <a:off x="933375" y="2024871"/>
            <a:ext cx="3909110" cy="1851135"/>
          </a:xfrm>
          <a:prstGeom prst="round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2400" dirty="0" smtClean="0">
                <a:solidFill>
                  <a:srgbClr val="FFC000"/>
                </a:solidFill>
                <a:latin typeface="-윤고딕320" panose="02030504000101010101" pitchFamily="18" charset="-127"/>
                <a:ea typeface="-윤고딕320" panose="02030504000101010101" pitchFamily="18" charset="-127"/>
              </a:rPr>
              <a:t>Social norms of the pool </a:t>
            </a:r>
          </a:p>
          <a:p>
            <a:r>
              <a:rPr lang="en-US" altLang="ko-KR" sz="2000" dirty="0" smtClean="0">
                <a:solidFill>
                  <a:schemeClr val="bg1"/>
                </a:solidFill>
                <a:latin typeface="-윤고딕320" panose="02030504000101010101" pitchFamily="18" charset="-127"/>
                <a:ea typeface="-윤고딕320" panose="02030504000101010101" pitchFamily="18" charset="-127"/>
              </a:rPr>
              <a:t>avoid </a:t>
            </a:r>
            <a:r>
              <a:rPr lang="en-US" altLang="ko-KR" sz="2000" dirty="0">
                <a:solidFill>
                  <a:schemeClr val="bg1"/>
                </a:solidFill>
                <a:latin typeface="-윤고딕320" panose="02030504000101010101" pitchFamily="18" charset="-127"/>
                <a:ea typeface="-윤고딕320" panose="02030504000101010101" pitchFamily="18" charset="-127"/>
              </a:rPr>
              <a:t>touching </a:t>
            </a:r>
            <a:r>
              <a:rPr lang="en-US" altLang="ko-KR" sz="2000" dirty="0" smtClean="0">
                <a:solidFill>
                  <a:schemeClr val="bg1"/>
                </a:solidFill>
                <a:latin typeface="-윤고딕320" panose="02030504000101010101" pitchFamily="18" charset="-127"/>
                <a:ea typeface="-윤고딕320" panose="02030504000101010101" pitchFamily="18" charset="-127"/>
              </a:rPr>
              <a:t>one another</a:t>
            </a:r>
            <a:r>
              <a:rPr lang="en-US" altLang="ko-KR" sz="2000" dirty="0">
                <a:solidFill>
                  <a:schemeClr val="bg1"/>
                </a:solidFill>
                <a:latin typeface="Georgia" panose="02040502050405020303" pitchFamily="18" charset="0"/>
                <a:ea typeface="-윤고딕320" panose="02030504000101010101" pitchFamily="18" charset="-127"/>
              </a:rPr>
              <a:t> ’ </a:t>
            </a:r>
            <a:r>
              <a:rPr lang="en-US" altLang="ko-KR" sz="2000" dirty="0" smtClean="0">
                <a:solidFill>
                  <a:schemeClr val="bg1"/>
                </a:solidFill>
                <a:latin typeface="-윤고딕320" panose="02030504000101010101" pitchFamily="18" charset="-127"/>
                <a:ea typeface="-윤고딕320" panose="02030504000101010101" pitchFamily="18" charset="-127"/>
              </a:rPr>
              <a:t>s </a:t>
            </a:r>
            <a:r>
              <a:rPr lang="en-US" altLang="ko-KR" sz="2000" dirty="0">
                <a:solidFill>
                  <a:schemeClr val="bg1"/>
                </a:solidFill>
                <a:latin typeface="-윤고딕320" panose="02030504000101010101" pitchFamily="18" charset="-127"/>
                <a:ea typeface="-윤고딕320" panose="02030504000101010101" pitchFamily="18" charset="-127"/>
              </a:rPr>
              <a:t>bodies </a:t>
            </a:r>
            <a:r>
              <a:rPr lang="en-US" altLang="ko-KR" sz="2000" dirty="0" smtClean="0">
                <a:solidFill>
                  <a:schemeClr val="bg1"/>
                </a:solidFill>
                <a:latin typeface="-윤고딕320" panose="02030504000101010101" pitchFamily="18" charset="-127"/>
                <a:ea typeface="-윤고딕320" panose="02030504000101010101" pitchFamily="18" charset="-127"/>
              </a:rPr>
              <a:t>(regarded </a:t>
            </a:r>
            <a:r>
              <a:rPr lang="en-US" altLang="ko-KR" sz="2000" dirty="0">
                <a:solidFill>
                  <a:schemeClr val="bg1"/>
                </a:solidFill>
                <a:latin typeface="-윤고딕320" panose="02030504000101010101" pitchFamily="18" charset="-127"/>
                <a:ea typeface="-윤고딕320" panose="02030504000101010101" pitchFamily="18" charset="-127"/>
              </a:rPr>
              <a:t>as a taboo) and </a:t>
            </a:r>
            <a:r>
              <a:rPr lang="en-US" altLang="ko-KR" sz="2000" dirty="0" smtClean="0">
                <a:solidFill>
                  <a:schemeClr val="bg1"/>
                </a:solidFill>
                <a:latin typeface="-윤고딕320" panose="02030504000101010101" pitchFamily="18" charset="-127"/>
                <a:ea typeface="-윤고딕320" panose="02030504000101010101" pitchFamily="18" charset="-127"/>
              </a:rPr>
              <a:t>disrupting others</a:t>
            </a:r>
            <a:r>
              <a:rPr lang="en-US" altLang="ko-KR" sz="2000" dirty="0">
                <a:solidFill>
                  <a:schemeClr val="bg1"/>
                </a:solidFill>
                <a:latin typeface="Georgia" panose="02040502050405020303" pitchFamily="18" charset="0"/>
                <a:ea typeface="-윤고딕320" panose="02030504000101010101" pitchFamily="18" charset="-127"/>
              </a:rPr>
              <a:t>’</a:t>
            </a:r>
            <a:r>
              <a:rPr lang="en-US" altLang="ko-KR" sz="2000" dirty="0">
                <a:solidFill>
                  <a:schemeClr val="bg1"/>
                </a:solidFill>
                <a:latin typeface="-윤고딕320" panose="02030504000101010101" pitchFamily="18" charset="-127"/>
                <a:ea typeface="-윤고딕320" panose="02030504000101010101" pitchFamily="18" charset="-127"/>
              </a:rPr>
              <a:t> </a:t>
            </a:r>
            <a:r>
              <a:rPr lang="en-US" altLang="ko-KR" sz="2000" dirty="0" smtClean="0">
                <a:solidFill>
                  <a:schemeClr val="bg1"/>
                </a:solidFill>
                <a:latin typeface="-윤고딕320" panose="02030504000101010101" pitchFamily="18" charset="-127"/>
                <a:ea typeface="-윤고딕320" panose="02030504000101010101" pitchFamily="18" charset="-127"/>
              </a:rPr>
              <a:t>training regimens</a:t>
            </a:r>
            <a:endParaRPr lang="ko-KR" altLang="en-US" sz="2000" dirty="0">
              <a:solidFill>
                <a:schemeClr val="bg1"/>
              </a:solidFill>
              <a:latin typeface="-윤고딕320" panose="02030504000101010101" pitchFamily="18" charset="-127"/>
              <a:ea typeface="-윤고딕320" panose="02030504000101010101" pitchFamily="18" charset="-127"/>
            </a:endParaRPr>
          </a:p>
        </p:txBody>
      </p:sp>
      <p:cxnSp>
        <p:nvCxnSpPr>
          <p:cNvPr id="31" name="꺾인 연결선 30"/>
          <p:cNvCxnSpPr>
            <a:endCxn id="32" idx="1"/>
          </p:cNvCxnSpPr>
          <p:nvPr/>
        </p:nvCxnSpPr>
        <p:spPr>
          <a:xfrm rot="5400000" flipH="1" flipV="1">
            <a:off x="126604" y="3475589"/>
            <a:ext cx="1331920" cy="281621"/>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l="17648" t="5758" b="11704"/>
          <a:stretch/>
        </p:blipFill>
        <p:spPr>
          <a:xfrm flipH="1">
            <a:off x="0" y="-2"/>
            <a:ext cx="12192000" cy="6858001"/>
          </a:xfrm>
          <a:prstGeom prst="rect">
            <a:avLst/>
          </a:prstGeom>
        </p:spPr>
      </p:pic>
      <p:sp>
        <p:nvSpPr>
          <p:cNvPr id="5" name="사다리꼴 3"/>
          <p:cNvSpPr/>
          <p:nvPr/>
        </p:nvSpPr>
        <p:spPr>
          <a:xfrm>
            <a:off x="334963" y="5703405"/>
            <a:ext cx="4386695"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901" y="563337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Exercise Together</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3" name="직사각형 12"/>
          <p:cNvSpPr/>
          <p:nvPr/>
        </p:nvSpPr>
        <p:spPr>
          <a:xfrm>
            <a:off x="335361" y="554626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20150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10166" r="2949" b="7298"/>
          <a:stretch/>
        </p:blipFill>
        <p:spPr>
          <a:xfrm>
            <a:off x="-3250" y="0"/>
            <a:ext cx="12195251" cy="6850063"/>
          </a:xfrm>
          <a:prstGeom prst="rect">
            <a:avLst/>
          </a:prstGeom>
        </p:spPr>
      </p:pic>
      <p:sp>
        <p:nvSpPr>
          <p:cNvPr id="21" name="직사각형 20"/>
          <p:cNvSpPr/>
          <p:nvPr/>
        </p:nvSpPr>
        <p:spPr>
          <a:xfrm>
            <a:off x="0" y="1"/>
            <a:ext cx="12202968" cy="27239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28462" y="1300069"/>
            <a:ext cx="11528577" cy="1292662"/>
          </a:xfrm>
          <a:prstGeom prst="rect">
            <a:avLst/>
          </a:prstGeom>
          <a:noFill/>
        </p:spPr>
        <p:txBody>
          <a:bodyPr wrap="square" lIns="360000" tIns="0" rIns="360000" bIns="0" rtlCol="0">
            <a:spAutoFit/>
          </a:bodyPr>
          <a:lstStyle/>
          <a:p>
            <a:r>
              <a:rPr lang="en-US" altLang="ko-KR" sz="2800" i="1" dirty="0">
                <a:solidFill>
                  <a:schemeClr val="bg1"/>
                </a:solidFill>
                <a:latin typeface="-윤고딕320" panose="02030504000101010101" pitchFamily="18" charset="-127"/>
                <a:ea typeface="-윤고딕320" panose="02030504000101010101" pitchFamily="18" charset="-127"/>
              </a:rPr>
              <a:t>“When too many people swim in a single lane, they can collide with others [...] The main reason </a:t>
            </a:r>
            <a:r>
              <a:rPr lang="en-US" altLang="ko-KR" sz="2800" i="1" dirty="0" smtClean="0">
                <a:solidFill>
                  <a:schemeClr val="bg1"/>
                </a:solidFill>
                <a:latin typeface="-윤고딕320" panose="02030504000101010101" pitchFamily="18" charset="-127"/>
                <a:ea typeface="-윤고딕320" panose="02030504000101010101" pitchFamily="18" charset="-127"/>
              </a:rPr>
              <a:t>for congestion </a:t>
            </a:r>
            <a:r>
              <a:rPr lang="en-US" altLang="ko-KR" sz="2800" i="1" dirty="0">
                <a:solidFill>
                  <a:schemeClr val="bg1"/>
                </a:solidFill>
                <a:latin typeface="-윤고딕320" panose="02030504000101010101" pitchFamily="18" charset="-127"/>
                <a:ea typeface="-윤고딕320" panose="02030504000101010101" pitchFamily="18" charset="-127"/>
              </a:rPr>
              <a:t>is swimming skill differences among attendees”– E3</a:t>
            </a:r>
          </a:p>
        </p:txBody>
      </p:sp>
      <p:sp>
        <p:nvSpPr>
          <p:cNvPr id="15" name="직사각형 14"/>
          <p:cNvSpPr/>
          <p:nvPr/>
        </p:nvSpPr>
        <p:spPr>
          <a:xfrm>
            <a:off x="334963" y="549275"/>
            <a:ext cx="11515575" cy="208477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549276"/>
            <a:ext cx="5670569" cy="553998"/>
          </a:xfrm>
          <a:prstGeom prst="rect">
            <a:avLst/>
          </a:prstGeom>
          <a:noFill/>
        </p:spPr>
        <p:txBody>
          <a:bodyPr wrap="square" lIns="72000" tIns="0" rIns="72000" bIns="0" rtlCol="0">
            <a:spAutoFit/>
          </a:bodyPr>
          <a:lstStyle/>
          <a:p>
            <a:r>
              <a:rPr lang="en-US" altLang="ko-KR" sz="3600" dirty="0">
                <a:solidFill>
                  <a:srgbClr val="FFC000"/>
                </a:solidFill>
                <a:latin typeface="-윤고딕320" panose="02030504000101010101" pitchFamily="18" charset="-127"/>
                <a:ea typeface="-윤고딕320" panose="02030504000101010101" pitchFamily="18" charset="-127"/>
              </a:rPr>
              <a:t>Congestion in a lane</a:t>
            </a:r>
            <a:endParaRPr lang="ko-KR" altLang="en-US" sz="3600" dirty="0">
              <a:solidFill>
                <a:srgbClr val="FFC000"/>
              </a:solidFill>
              <a:latin typeface="-윤고딕320" panose="02030504000101010101" pitchFamily="18" charset="-127"/>
              <a:ea typeface="-윤고딕320" panose="02030504000101010101" pitchFamily="18" charset="-127"/>
            </a:endParaRPr>
          </a:p>
        </p:txBody>
      </p:sp>
      <p:sp>
        <p:nvSpPr>
          <p:cNvPr id="22" name="직사각형 21"/>
          <p:cNvSpPr/>
          <p:nvPr/>
        </p:nvSpPr>
        <p:spPr>
          <a:xfrm>
            <a:off x="-3250" y="5912817"/>
            <a:ext cx="12206363" cy="94697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3" name="직선 화살표 연결선 32"/>
          <p:cNvCxnSpPr/>
          <p:nvPr/>
        </p:nvCxnSpPr>
        <p:spPr>
          <a:xfrm flipH="1">
            <a:off x="3982720" y="2723907"/>
            <a:ext cx="1526540" cy="49681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137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10166" r="2949" b="7298"/>
          <a:stretch/>
        </p:blipFill>
        <p:spPr>
          <a:xfrm>
            <a:off x="-3250" y="7937"/>
            <a:ext cx="12192000" cy="6850063"/>
          </a:xfrm>
          <a:prstGeom prst="rect">
            <a:avLst/>
          </a:prstGeom>
        </p:spPr>
      </p:pic>
      <p:sp>
        <p:nvSpPr>
          <p:cNvPr id="21" name="직사각형 20"/>
          <p:cNvSpPr/>
          <p:nvPr/>
        </p:nvSpPr>
        <p:spPr>
          <a:xfrm>
            <a:off x="11113" y="4137595"/>
            <a:ext cx="12191999" cy="27239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28462" y="4969243"/>
            <a:ext cx="11528577" cy="430887"/>
          </a:xfrm>
          <a:prstGeom prst="rect">
            <a:avLst/>
          </a:prstGeom>
          <a:noFill/>
        </p:spPr>
        <p:txBody>
          <a:bodyPr wrap="square" lIns="360000" tIns="0" rIns="360000" bIns="0" rtlCol="0">
            <a:spAutoFit/>
          </a:bodyPr>
          <a:lstStyle/>
          <a:p>
            <a:r>
              <a:rPr lang="en-US" altLang="ko-KR" sz="2800" i="1" spc="-150" dirty="0">
                <a:solidFill>
                  <a:schemeClr val="bg1"/>
                </a:solidFill>
                <a:latin typeface="-윤고딕320" panose="02030504000101010101" pitchFamily="18" charset="-127"/>
                <a:ea typeface="-윤고딕320" panose="02030504000101010101" pitchFamily="18" charset="-127"/>
              </a:rPr>
              <a:t>“I have different programs according to swimming competence</a:t>
            </a:r>
            <a:r>
              <a:rPr lang="en-US" altLang="ko-KR" sz="2800" i="1" spc="-150" dirty="0" smtClean="0">
                <a:solidFill>
                  <a:schemeClr val="bg1"/>
                </a:solidFill>
                <a:latin typeface="-윤고딕320" panose="02030504000101010101" pitchFamily="18" charset="-127"/>
                <a:ea typeface="-윤고딕320" panose="02030504000101010101" pitchFamily="18" charset="-127"/>
              </a:rPr>
              <a:t>.”– E3</a:t>
            </a:r>
            <a:endParaRPr lang="en-US" altLang="ko-KR" sz="2800" i="1" spc="-150" dirty="0">
              <a:solidFill>
                <a:schemeClr val="bg1"/>
              </a:solidFill>
              <a:latin typeface="-윤고딕320" panose="02030504000101010101" pitchFamily="18" charset="-127"/>
              <a:ea typeface="-윤고딕320" panose="02030504000101010101" pitchFamily="18" charset="-127"/>
            </a:endParaRPr>
          </a:p>
        </p:txBody>
      </p:sp>
      <p:sp>
        <p:nvSpPr>
          <p:cNvPr id="15" name="직사각형 14"/>
          <p:cNvSpPr/>
          <p:nvPr/>
        </p:nvSpPr>
        <p:spPr>
          <a:xfrm>
            <a:off x="334963" y="4218449"/>
            <a:ext cx="11515575" cy="208477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4218450"/>
            <a:ext cx="5670569" cy="553998"/>
          </a:xfrm>
          <a:prstGeom prst="rect">
            <a:avLst/>
          </a:prstGeom>
          <a:noFill/>
        </p:spPr>
        <p:txBody>
          <a:bodyPr wrap="square" lIns="72000" tIns="0" rIns="72000" bIns="0" rtlCol="0">
            <a:spAutoFit/>
          </a:bodyPr>
          <a:lstStyle/>
          <a:p>
            <a:r>
              <a:rPr lang="en-US" altLang="ko-KR" sz="3600" spc="-150" dirty="0">
                <a:solidFill>
                  <a:srgbClr val="FFC000"/>
                </a:solidFill>
                <a:latin typeface="-윤고딕320" panose="02030504000101010101" pitchFamily="18" charset="-127"/>
                <a:ea typeface="-윤고딕320" panose="02030504000101010101" pitchFamily="18" charset="-127"/>
              </a:rPr>
              <a:t>Instructor support</a:t>
            </a:r>
            <a:endParaRPr lang="ko-KR" altLang="en-US" sz="3600" spc="-150" dirty="0">
              <a:solidFill>
                <a:srgbClr val="FFC000"/>
              </a:solidFill>
              <a:latin typeface="-윤고딕320" panose="02030504000101010101" pitchFamily="18" charset="-127"/>
              <a:ea typeface="-윤고딕320" panose="02030504000101010101" pitchFamily="18" charset="-127"/>
            </a:endParaRPr>
          </a:p>
        </p:txBody>
      </p:sp>
      <p:sp>
        <p:nvSpPr>
          <p:cNvPr id="24" name="직사각형 23"/>
          <p:cNvSpPr/>
          <p:nvPr/>
        </p:nvSpPr>
        <p:spPr>
          <a:xfrm>
            <a:off x="-3250" y="0"/>
            <a:ext cx="12206363" cy="93545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314099" y="5403756"/>
            <a:ext cx="11528577" cy="861774"/>
          </a:xfrm>
          <a:prstGeom prst="rect">
            <a:avLst/>
          </a:prstGeom>
          <a:noFill/>
        </p:spPr>
        <p:txBody>
          <a:bodyPr wrap="square" lIns="360000" tIns="0" rIns="360000" bIns="0" rtlCol="0">
            <a:spAutoFit/>
          </a:bodyPr>
          <a:lstStyle/>
          <a:p>
            <a:r>
              <a:rPr lang="en-US" altLang="ko-KR" sz="2800" i="1" dirty="0">
                <a:solidFill>
                  <a:schemeClr val="bg1"/>
                </a:solidFill>
                <a:latin typeface="-윤고딕320" panose="02030504000101010101" pitchFamily="18" charset="-127"/>
                <a:ea typeface="-윤고딕320" panose="02030504000101010101" pitchFamily="18" charset="-127"/>
              </a:rPr>
              <a:t>“I give </a:t>
            </a:r>
            <a:r>
              <a:rPr lang="en-US" altLang="ko-KR" sz="2800" i="1" dirty="0" smtClean="0">
                <a:solidFill>
                  <a:schemeClr val="bg1"/>
                </a:solidFill>
                <a:latin typeface="-윤고딕320" panose="02030504000101010101" pitchFamily="18" charset="-127"/>
                <a:ea typeface="-윤고딕320" panose="02030504000101010101" pitchFamily="18" charset="-127"/>
              </a:rPr>
              <a:t>them feedback </a:t>
            </a:r>
            <a:r>
              <a:rPr lang="en-US" altLang="ko-KR" sz="2800" i="1" dirty="0">
                <a:solidFill>
                  <a:schemeClr val="bg1"/>
                </a:solidFill>
                <a:latin typeface="-윤고딕320" panose="02030504000101010101" pitchFamily="18" charset="-127"/>
                <a:ea typeface="-윤고딕320" panose="02030504000101010101" pitchFamily="18" charset="-127"/>
              </a:rPr>
              <a:t>about when they should breath over as I follow </a:t>
            </a:r>
            <a:r>
              <a:rPr lang="en-US" altLang="ko-KR" sz="2800" i="1" dirty="0" smtClean="0">
                <a:solidFill>
                  <a:schemeClr val="bg1"/>
                </a:solidFill>
                <a:latin typeface="-윤고딕320" panose="02030504000101010101" pitchFamily="18" charset="-127"/>
                <a:ea typeface="-윤고딕320" panose="02030504000101010101" pitchFamily="18" charset="-127"/>
              </a:rPr>
              <a:t>them. Also, I sometimes measure lap time.”- E2</a:t>
            </a:r>
            <a:endParaRPr lang="en-US" altLang="ko-KR" sz="2800" i="1" dirty="0">
              <a:solidFill>
                <a:schemeClr val="bg1"/>
              </a:solidFill>
              <a:latin typeface="-윤고딕320" panose="02030504000101010101" pitchFamily="18" charset="-127"/>
              <a:ea typeface="-윤고딕320" panose="02030504000101010101" pitchFamily="18" charset="-127"/>
            </a:endParaRPr>
          </a:p>
        </p:txBody>
      </p:sp>
      <p:cxnSp>
        <p:nvCxnSpPr>
          <p:cNvPr id="13" name="직선 화살표 연결선 12"/>
          <p:cNvCxnSpPr/>
          <p:nvPr/>
        </p:nvCxnSpPr>
        <p:spPr>
          <a:xfrm flipH="1" flipV="1">
            <a:off x="3180080" y="3119120"/>
            <a:ext cx="2915920" cy="101847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008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다리꼴 3"/>
          <p:cNvSpPr/>
          <p:nvPr/>
        </p:nvSpPr>
        <p:spPr>
          <a:xfrm>
            <a:off x="0" y="0"/>
            <a:ext cx="12192000" cy="68580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343" y="2132844"/>
            <a:ext cx="1648171" cy="1470948"/>
          </a:xfrm>
          <a:prstGeom prst="rect">
            <a:avLst/>
          </a:prstGeom>
        </p:spPr>
      </p:pic>
      <p:pic>
        <p:nvPicPr>
          <p:cNvPr id="16" name="그림 15"/>
          <p:cNvPicPr>
            <a:picLocks noChangeAspect="1"/>
          </p:cNvPicPr>
          <p:nvPr/>
        </p:nvPicPr>
        <p:blipFill rotWithShape="1">
          <a:blip r:embed="rId4" cstate="print">
            <a:extLst>
              <a:ext uri="{28A0092B-C50C-407E-A947-70E740481C1C}">
                <a14:useLocalDpi xmlns:a14="http://schemas.microsoft.com/office/drawing/2010/main" val="0"/>
              </a:ext>
            </a:extLst>
          </a:blip>
          <a:srcRect t="-1" b="424"/>
          <a:stretch/>
        </p:blipFill>
        <p:spPr>
          <a:xfrm>
            <a:off x="9718201" y="2121370"/>
            <a:ext cx="1656759" cy="1493896"/>
          </a:xfrm>
          <a:prstGeom prst="rect">
            <a:avLst/>
          </a:prstGeom>
        </p:spPr>
      </p:pic>
      <p:sp>
        <p:nvSpPr>
          <p:cNvPr id="18" name="직사각형 17"/>
          <p:cNvSpPr/>
          <p:nvPr/>
        </p:nvSpPr>
        <p:spPr>
          <a:xfrm>
            <a:off x="334964" y="4095536"/>
            <a:ext cx="11522074" cy="17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p:cNvSpPr/>
          <p:nvPr/>
        </p:nvSpPr>
        <p:spPr>
          <a:xfrm>
            <a:off x="1344439"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334016" y="3931253"/>
            <a:ext cx="531672" cy="53167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7323593"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10313170"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3318679" y="4850765"/>
            <a:ext cx="2562345" cy="738664"/>
          </a:xfrm>
          <a:prstGeom prst="rect">
            <a:avLst/>
          </a:prstGeom>
          <a:noFill/>
        </p:spPr>
        <p:txBody>
          <a:bodyPr wrap="square" lIns="0" tIns="0" rIns="0" bIns="0" rtlCol="0">
            <a:spAutoFit/>
          </a:bodyPr>
          <a:lstStyle/>
          <a:p>
            <a:pPr algn="ctr"/>
            <a:r>
              <a:rPr lang="en-US" altLang="ko-KR" sz="2400" dirty="0" smtClean="0">
                <a:solidFill>
                  <a:srgbClr val="FFC000"/>
                </a:solidFill>
                <a:latin typeface="-윤고딕320" panose="02030504000101010101" pitchFamily="18" charset="-127"/>
                <a:ea typeface="-윤고딕320" panose="02030504000101010101" pitchFamily="18" charset="-127"/>
              </a:rPr>
              <a:t>Ideation </a:t>
            </a:r>
          </a:p>
          <a:p>
            <a:pPr algn="ctr"/>
            <a:r>
              <a:rPr lang="en-US" altLang="ko-KR" sz="2400" dirty="0" smtClean="0">
                <a:solidFill>
                  <a:srgbClr val="FFC000"/>
                </a:solidFill>
                <a:latin typeface="-윤고딕320" panose="02030504000101010101" pitchFamily="18" charset="-127"/>
                <a:ea typeface="-윤고딕320" panose="02030504000101010101" pitchFamily="18" charset="-127"/>
              </a:rPr>
              <a:t>/ Prototyping</a:t>
            </a:r>
          </a:p>
        </p:txBody>
      </p:sp>
      <p:sp>
        <p:nvSpPr>
          <p:cNvPr id="26" name="TextBox 25"/>
          <p:cNvSpPr txBox="1"/>
          <p:nvPr/>
        </p:nvSpPr>
        <p:spPr>
          <a:xfrm>
            <a:off x="6308255"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Pilot Study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Design Revision</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28" name="TextBox 27"/>
          <p:cNvSpPr txBox="1"/>
          <p:nvPr/>
        </p:nvSpPr>
        <p:spPr>
          <a:xfrm>
            <a:off x="9297833" y="4850765"/>
            <a:ext cx="2562345" cy="369332"/>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User Study</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30" name="사다리꼴 3"/>
          <p:cNvSpPr/>
          <p:nvPr/>
        </p:nvSpPr>
        <p:spPr>
          <a:xfrm>
            <a:off x="334963" y="559905"/>
            <a:ext cx="3855072" cy="607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342899" y="489872"/>
            <a:ext cx="4692087" cy="677108"/>
          </a:xfrm>
          <a:prstGeom prst="rect">
            <a:avLst/>
          </a:prstGeom>
          <a:noFill/>
        </p:spPr>
        <p:txBody>
          <a:bodyPr wrap="square" lIns="0" tIns="0" rIns="0" bIns="0" rtlCol="0">
            <a:spAutoFit/>
          </a:bodyPr>
          <a:lstStyle/>
          <a:p>
            <a:r>
              <a:rPr lang="en-US" altLang="ko-KR" sz="4400" dirty="0" smtClean="0">
                <a:solidFill>
                  <a:srgbClr val="00549D"/>
                </a:solidFill>
                <a:latin typeface="-윤고딕320" panose="02030504000101010101" pitchFamily="18" charset="-127"/>
                <a:ea typeface="-윤고딕320" panose="02030504000101010101" pitchFamily="18" charset="-127"/>
              </a:rPr>
              <a:t>Design Process</a:t>
            </a:r>
            <a:endParaRPr lang="ko-KR" altLang="en-US" sz="4400" dirty="0">
              <a:solidFill>
                <a:srgbClr val="00549D"/>
              </a:solidFill>
              <a:latin typeface="-윤고딕320" panose="02030504000101010101" pitchFamily="18" charset="-127"/>
              <a:ea typeface="-윤고딕320" panose="02030504000101010101" pitchFamily="18" charset="-127"/>
            </a:endParaRPr>
          </a:p>
        </p:txBody>
      </p:sp>
      <p:sp>
        <p:nvSpPr>
          <p:cNvPr id="32" name="직사각형 31"/>
          <p:cNvSpPr/>
          <p:nvPr/>
        </p:nvSpPr>
        <p:spPr>
          <a:xfrm>
            <a:off x="335360" y="402764"/>
            <a:ext cx="1081483" cy="139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그림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33" y="1969501"/>
            <a:ext cx="1591883" cy="1797635"/>
          </a:xfrm>
          <a:prstGeom prst="rect">
            <a:avLst/>
          </a:prstGeom>
        </p:spPr>
      </p:pic>
      <p:sp>
        <p:nvSpPr>
          <p:cNvPr id="35" name="TextBox 34"/>
          <p:cNvSpPr txBox="1"/>
          <p:nvPr/>
        </p:nvSpPr>
        <p:spPr>
          <a:xfrm>
            <a:off x="329103"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Expert Interviews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Observation</a:t>
            </a:r>
          </a:p>
        </p:txBody>
      </p:sp>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6826" y="1900805"/>
            <a:ext cx="1152783" cy="1935028"/>
          </a:xfrm>
          <a:prstGeom prst="rect">
            <a:avLst/>
          </a:prstGeom>
        </p:spPr>
      </p:pic>
    </p:spTree>
    <p:extLst>
      <p:ext uri="{BB962C8B-B14F-4D97-AF65-F5344CB8AC3E}">
        <p14:creationId xmlns:p14="http://schemas.microsoft.com/office/powerpoint/2010/main" val="1564961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19"/>
          <p:cNvGrpSpPr/>
          <p:nvPr/>
        </p:nvGrpSpPr>
        <p:grpSpPr>
          <a:xfrm>
            <a:off x="4348923" y="1211214"/>
            <a:ext cx="3475864" cy="3942615"/>
            <a:chOff x="4348923" y="1211214"/>
            <a:chExt cx="3475864" cy="3942615"/>
          </a:xfrm>
        </p:grpSpPr>
        <p:pic>
          <p:nvPicPr>
            <p:cNvPr id="3" name="그림 2"/>
            <p:cNvPicPr>
              <a:picLocks noChangeAspect="1"/>
            </p:cNvPicPr>
            <p:nvPr/>
          </p:nvPicPr>
          <p:blipFill rotWithShape="1">
            <a:blip r:embed="rId3" cstate="print">
              <a:extLst>
                <a:ext uri="{28A0092B-C50C-407E-A947-70E740481C1C}">
                  <a14:useLocalDpi xmlns:a14="http://schemas.microsoft.com/office/drawing/2010/main" val="0"/>
                </a:ext>
              </a:extLst>
            </a:blip>
            <a:srcRect b="29015"/>
            <a:stretch/>
          </p:blipFill>
          <p:spPr>
            <a:xfrm>
              <a:off x="4367212" y="1211214"/>
              <a:ext cx="3457575" cy="2880340"/>
            </a:xfrm>
            <a:prstGeom prst="rect">
              <a:avLst/>
            </a:prstGeom>
          </p:spPr>
        </p:pic>
        <p:pic>
          <p:nvPicPr>
            <p:cNvPr id="4" name="그림 3"/>
            <p:cNvPicPr>
              <a:picLocks noChangeAspect="1"/>
            </p:cNvPicPr>
            <p:nvPr/>
          </p:nvPicPr>
          <p:blipFill rotWithShape="1">
            <a:blip r:embed="rId4" cstate="print">
              <a:extLst>
                <a:ext uri="{28A0092B-C50C-407E-A947-70E740481C1C}">
                  <a14:useLocalDpi xmlns:a14="http://schemas.microsoft.com/office/drawing/2010/main" val="0"/>
                </a:ext>
              </a:extLst>
            </a:blip>
            <a:srcRect t="59537"/>
            <a:stretch/>
          </p:blipFill>
          <p:spPr>
            <a:xfrm>
              <a:off x="4348923" y="3511991"/>
              <a:ext cx="3457575" cy="1641838"/>
            </a:xfrm>
            <a:prstGeom prst="rect">
              <a:avLst/>
            </a:prstGeom>
          </p:spPr>
        </p:pic>
      </p:grpSp>
      <p:cxnSp>
        <p:nvCxnSpPr>
          <p:cNvPr id="6" name="직선 연결선 5"/>
          <p:cNvCxnSpPr/>
          <p:nvPr/>
        </p:nvCxnSpPr>
        <p:spPr>
          <a:xfrm flipH="1">
            <a:off x="334963" y="3854370"/>
            <a:ext cx="3889796" cy="0"/>
          </a:xfrm>
          <a:prstGeom prst="line">
            <a:avLst/>
          </a:prstGeom>
          <a:ln w="76200">
            <a:solidFill>
              <a:srgbClr val="BFBFB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0513" y="3312069"/>
            <a:ext cx="2305050" cy="492443"/>
          </a:xfrm>
          <a:prstGeom prst="rect">
            <a:avLst/>
          </a:prstGeom>
          <a:noFill/>
        </p:spPr>
        <p:txBody>
          <a:bodyPr wrap="square" lIns="0" tIns="0" rIns="0" bIns="0" rtlCol="0">
            <a:spAutoFit/>
          </a:bodyPr>
          <a:lstStyle/>
          <a:p>
            <a:r>
              <a:rPr lang="en-US" altLang="ko-KR" sz="3200" b="1" dirty="0" smtClean="0">
                <a:solidFill>
                  <a:srgbClr val="00549D"/>
                </a:solidFill>
                <a:latin typeface="-윤고딕320" panose="02030504000101010101" pitchFamily="18" charset="-127"/>
                <a:ea typeface="-윤고딕320" panose="02030504000101010101" pitchFamily="18" charset="-127"/>
              </a:rPr>
              <a:t>Real Space</a:t>
            </a:r>
          </a:p>
        </p:txBody>
      </p:sp>
      <p:cxnSp>
        <p:nvCxnSpPr>
          <p:cNvPr id="10" name="직선 연결선 9"/>
          <p:cNvCxnSpPr/>
          <p:nvPr/>
        </p:nvCxnSpPr>
        <p:spPr>
          <a:xfrm flipH="1">
            <a:off x="7974957" y="3854370"/>
            <a:ext cx="3882082" cy="0"/>
          </a:xfrm>
          <a:prstGeom prst="line">
            <a:avLst/>
          </a:prstGeom>
          <a:ln w="76200">
            <a:solidFill>
              <a:srgbClr val="BFBFB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0513" y="3922761"/>
            <a:ext cx="3187254" cy="492443"/>
          </a:xfrm>
          <a:prstGeom prst="rect">
            <a:avLst/>
          </a:prstGeom>
          <a:noFill/>
        </p:spPr>
        <p:txBody>
          <a:bodyPr wrap="square" lIns="0" tIns="0" rIns="0" bIns="0" rtlCol="0">
            <a:spAutoFit/>
          </a:bodyPr>
          <a:lstStyle/>
          <a:p>
            <a:r>
              <a:rPr lang="en-US" altLang="ko-KR" sz="3200" b="1" dirty="0" smtClean="0">
                <a:solidFill>
                  <a:srgbClr val="FFC000"/>
                </a:solidFill>
                <a:latin typeface="-윤고딕320" panose="02030504000101010101" pitchFamily="18" charset="-127"/>
                <a:ea typeface="-윤고딕320" panose="02030504000101010101" pitchFamily="18" charset="-127"/>
              </a:rPr>
              <a:t>Virtual Space</a:t>
            </a:r>
          </a:p>
        </p:txBody>
      </p:sp>
      <p:sp>
        <p:nvSpPr>
          <p:cNvPr id="17" name="사다리꼴 3"/>
          <p:cNvSpPr/>
          <p:nvPr/>
        </p:nvSpPr>
        <p:spPr>
          <a:xfrm>
            <a:off x="8148638" y="549275"/>
            <a:ext cx="37025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8156576"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Train Metaphor</a:t>
            </a:r>
          </a:p>
        </p:txBody>
      </p:sp>
      <p:sp>
        <p:nvSpPr>
          <p:cNvPr id="19" name="직사각형 18"/>
          <p:cNvSpPr/>
          <p:nvPr/>
        </p:nvSpPr>
        <p:spPr>
          <a:xfrm>
            <a:off x="8149036"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95972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그림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9721"/>
            <a:ext cx="12192000" cy="665710"/>
          </a:xfrm>
          <a:prstGeom prst="rect">
            <a:avLst/>
          </a:prstGeom>
        </p:spPr>
      </p:pic>
      <p:grpSp>
        <p:nvGrpSpPr>
          <p:cNvPr id="40" name="그룹 39"/>
          <p:cNvGrpSpPr/>
          <p:nvPr/>
        </p:nvGrpSpPr>
        <p:grpSpPr>
          <a:xfrm>
            <a:off x="0" y="4769721"/>
            <a:ext cx="12192000" cy="803455"/>
            <a:chOff x="0" y="2558969"/>
            <a:chExt cx="12192000" cy="803455"/>
          </a:xfrm>
          <a:effectLst>
            <a:outerShdw blurRad="50800" dist="38100" dir="2700000" algn="tl" rotWithShape="0">
              <a:prstClr val="black">
                <a:alpha val="40000"/>
              </a:prstClr>
            </a:outerShdw>
          </a:effectLst>
        </p:grpSpPr>
        <p:sp>
          <p:nvSpPr>
            <p:cNvPr id="41" name="평행 사변형 40"/>
            <p:cNvSpPr/>
            <p:nvPr/>
          </p:nvSpPr>
          <p:spPr>
            <a:xfrm>
              <a:off x="0" y="2639783"/>
              <a:ext cx="12191999" cy="722641"/>
            </a:xfrm>
            <a:prstGeom prst="parallelogram">
              <a:avLst>
                <a:gd name="adj" fmla="val 93874"/>
              </a:avLst>
            </a:prstGeom>
            <a:solidFill>
              <a:srgbClr val="0054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2" name="그룹 41"/>
            <p:cNvGrpSpPr/>
            <p:nvPr/>
          </p:nvGrpSpPr>
          <p:grpSpPr>
            <a:xfrm>
              <a:off x="669924" y="2558969"/>
              <a:ext cx="11522076" cy="0"/>
              <a:chOff x="334963" y="2625544"/>
              <a:chExt cx="11522076" cy="0"/>
            </a:xfrm>
          </p:grpSpPr>
          <p:cxnSp>
            <p:nvCxnSpPr>
              <p:cNvPr id="53" name="직선 연결선 52"/>
              <p:cNvCxnSpPr/>
              <p:nvPr/>
            </p:nvCxnSpPr>
            <p:spPr>
              <a:xfrm>
                <a:off x="334963" y="2625544"/>
                <a:ext cx="1782426"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a:off x="2117389" y="2625544"/>
                <a:ext cx="1782426" cy="0"/>
              </a:xfrm>
              <a:prstGeom prst="line">
                <a:avLst/>
              </a:prstGeom>
              <a:ln w="190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3899814" y="2625544"/>
                <a:ext cx="891213" cy="0"/>
              </a:xfrm>
              <a:prstGeom prst="line">
                <a:avLst/>
              </a:prstGeom>
              <a:ln w="1905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a:off x="4791027" y="2625544"/>
                <a:ext cx="891213" cy="0"/>
              </a:xfrm>
              <a:prstGeom prst="line">
                <a:avLst/>
              </a:prstGeom>
              <a:ln w="190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a:off x="5690637" y="2625544"/>
                <a:ext cx="891213" cy="0"/>
              </a:xfrm>
              <a:prstGeom prst="line">
                <a:avLst/>
              </a:prstGeom>
              <a:ln w="1905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a:off x="6581850" y="2625544"/>
                <a:ext cx="891213" cy="0"/>
              </a:xfrm>
              <a:prstGeom prst="line">
                <a:avLst/>
              </a:prstGeom>
              <a:ln w="190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a:off x="7400974" y="2625544"/>
                <a:ext cx="891213" cy="0"/>
              </a:xfrm>
              <a:prstGeom prst="line">
                <a:avLst/>
              </a:prstGeom>
              <a:ln w="1905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a:off x="10074613" y="2625544"/>
                <a:ext cx="1782426"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p:nvPr/>
            </p:nvCxnSpPr>
            <p:spPr>
              <a:xfrm>
                <a:off x="8292187" y="2625544"/>
                <a:ext cx="1782426" cy="0"/>
              </a:xfrm>
              <a:prstGeom prst="line">
                <a:avLst/>
              </a:prstGeom>
              <a:ln w="1905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3" name="그룹 42"/>
            <p:cNvGrpSpPr/>
            <p:nvPr/>
          </p:nvGrpSpPr>
          <p:grpSpPr>
            <a:xfrm>
              <a:off x="0" y="3258271"/>
              <a:ext cx="11522076" cy="0"/>
              <a:chOff x="334963" y="2625544"/>
              <a:chExt cx="11522076" cy="0"/>
            </a:xfrm>
          </p:grpSpPr>
          <p:cxnSp>
            <p:nvCxnSpPr>
              <p:cNvPr id="44" name="직선 연결선 43"/>
              <p:cNvCxnSpPr/>
              <p:nvPr/>
            </p:nvCxnSpPr>
            <p:spPr>
              <a:xfrm>
                <a:off x="334963" y="2625544"/>
                <a:ext cx="1782426"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직선 연결선 44"/>
              <p:cNvCxnSpPr/>
              <p:nvPr/>
            </p:nvCxnSpPr>
            <p:spPr>
              <a:xfrm>
                <a:off x="2117389" y="2625544"/>
                <a:ext cx="1782426" cy="0"/>
              </a:xfrm>
              <a:prstGeom prst="line">
                <a:avLst/>
              </a:prstGeom>
              <a:ln w="190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3899814" y="2625544"/>
                <a:ext cx="891213" cy="0"/>
              </a:xfrm>
              <a:prstGeom prst="line">
                <a:avLst/>
              </a:prstGeom>
              <a:ln w="1905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a:xfrm>
                <a:off x="4791027" y="2625544"/>
                <a:ext cx="891213" cy="0"/>
              </a:xfrm>
              <a:prstGeom prst="line">
                <a:avLst/>
              </a:prstGeom>
              <a:ln w="190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a:xfrm>
                <a:off x="5690637" y="2625544"/>
                <a:ext cx="891213" cy="0"/>
              </a:xfrm>
              <a:prstGeom prst="line">
                <a:avLst/>
              </a:prstGeom>
              <a:ln w="1905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a:xfrm>
                <a:off x="6581850" y="2625544"/>
                <a:ext cx="891213" cy="0"/>
              </a:xfrm>
              <a:prstGeom prst="line">
                <a:avLst/>
              </a:prstGeom>
              <a:ln w="190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a:xfrm>
                <a:off x="7400974" y="2625544"/>
                <a:ext cx="891213" cy="0"/>
              </a:xfrm>
              <a:prstGeom prst="line">
                <a:avLst/>
              </a:prstGeom>
              <a:ln w="1905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51" name="직선 연결선 50"/>
              <p:cNvCxnSpPr/>
              <p:nvPr/>
            </p:nvCxnSpPr>
            <p:spPr>
              <a:xfrm>
                <a:off x="10074613" y="2625544"/>
                <a:ext cx="1782426"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a:off x="8292187" y="2625544"/>
                <a:ext cx="1782426" cy="0"/>
              </a:xfrm>
              <a:prstGeom prst="line">
                <a:avLst/>
              </a:prstGeom>
              <a:ln w="190500">
                <a:solidFill>
                  <a:srgbClr val="FFC000"/>
                </a:solidFill>
              </a:ln>
            </p:spPr>
            <p:style>
              <a:lnRef idx="1">
                <a:schemeClr val="accent1"/>
              </a:lnRef>
              <a:fillRef idx="0">
                <a:schemeClr val="accent1"/>
              </a:fillRef>
              <a:effectRef idx="0">
                <a:schemeClr val="accent1"/>
              </a:effectRef>
              <a:fontRef idx="minor">
                <a:schemeClr val="tx1"/>
              </a:fontRef>
            </p:style>
          </p:cxnSp>
        </p:grpSp>
      </p:grpSp>
      <p:pic>
        <p:nvPicPr>
          <p:cNvPr id="5" name="그림 4"/>
          <p:cNvPicPr>
            <a:picLocks noChangeAspect="1"/>
          </p:cNvPicPr>
          <p:nvPr/>
        </p:nvPicPr>
        <p:blipFill rotWithShape="1">
          <a:blip r:embed="rId4" cstate="print">
            <a:extLst>
              <a:ext uri="{28A0092B-C50C-407E-A947-70E740481C1C}">
                <a14:useLocalDpi xmlns:a14="http://schemas.microsoft.com/office/drawing/2010/main" val="0"/>
              </a:ext>
            </a:extLst>
          </a:blip>
          <a:srcRect b="414"/>
          <a:stretch/>
        </p:blipFill>
        <p:spPr>
          <a:xfrm>
            <a:off x="7909491" y="1133200"/>
            <a:ext cx="3457575" cy="4040780"/>
          </a:xfrm>
          <a:prstGeom prst="rect">
            <a:avLst/>
          </a:prstGeom>
        </p:spPr>
      </p:pic>
      <p:grpSp>
        <p:nvGrpSpPr>
          <p:cNvPr id="10" name="그룹 9"/>
          <p:cNvGrpSpPr/>
          <p:nvPr/>
        </p:nvGrpSpPr>
        <p:grpSpPr>
          <a:xfrm>
            <a:off x="902081" y="1211214"/>
            <a:ext cx="3475864" cy="3942615"/>
            <a:chOff x="4348923" y="1211214"/>
            <a:chExt cx="3475864" cy="3942615"/>
          </a:xfrm>
        </p:grpSpPr>
        <p:pic>
          <p:nvPicPr>
            <p:cNvPr id="11" name="그림 10"/>
            <p:cNvPicPr>
              <a:picLocks noChangeAspect="1"/>
            </p:cNvPicPr>
            <p:nvPr/>
          </p:nvPicPr>
          <p:blipFill rotWithShape="1">
            <a:blip r:embed="rId5" cstate="print">
              <a:extLst>
                <a:ext uri="{28A0092B-C50C-407E-A947-70E740481C1C}">
                  <a14:useLocalDpi xmlns:a14="http://schemas.microsoft.com/office/drawing/2010/main" val="0"/>
                </a:ext>
              </a:extLst>
            </a:blip>
            <a:srcRect b="29015"/>
            <a:stretch/>
          </p:blipFill>
          <p:spPr>
            <a:xfrm>
              <a:off x="4367212" y="1211214"/>
              <a:ext cx="3457575" cy="2880340"/>
            </a:xfrm>
            <a:prstGeom prst="rect">
              <a:avLst/>
            </a:prstGeom>
          </p:spPr>
        </p:pic>
        <p:pic>
          <p:nvPicPr>
            <p:cNvPr id="15" name="그림 14"/>
            <p:cNvPicPr>
              <a:picLocks noChangeAspect="1"/>
            </p:cNvPicPr>
            <p:nvPr/>
          </p:nvPicPr>
          <p:blipFill rotWithShape="1">
            <a:blip r:embed="rId6" cstate="print">
              <a:extLst>
                <a:ext uri="{28A0092B-C50C-407E-A947-70E740481C1C}">
                  <a14:useLocalDpi xmlns:a14="http://schemas.microsoft.com/office/drawing/2010/main" val="0"/>
                </a:ext>
              </a:extLst>
            </a:blip>
            <a:srcRect t="59537"/>
            <a:stretch/>
          </p:blipFill>
          <p:spPr>
            <a:xfrm>
              <a:off x="4348923" y="3511991"/>
              <a:ext cx="3457575" cy="1641838"/>
            </a:xfrm>
            <a:prstGeom prst="rect">
              <a:avLst/>
            </a:prstGeom>
          </p:spPr>
        </p:pic>
      </p:grpSp>
      <p:sp>
        <p:nvSpPr>
          <p:cNvPr id="16" name="사다리꼴 3"/>
          <p:cNvSpPr/>
          <p:nvPr/>
        </p:nvSpPr>
        <p:spPr>
          <a:xfrm>
            <a:off x="8148638" y="549275"/>
            <a:ext cx="37025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8156576"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Train Metaphor</a:t>
            </a:r>
          </a:p>
        </p:txBody>
      </p:sp>
      <p:sp>
        <p:nvSpPr>
          <p:cNvPr id="18" name="직사각형 17"/>
          <p:cNvSpPr/>
          <p:nvPr/>
        </p:nvSpPr>
        <p:spPr>
          <a:xfrm>
            <a:off x="8149036"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위쪽 화살표 18"/>
          <p:cNvSpPr/>
          <p:nvPr/>
        </p:nvSpPr>
        <p:spPr>
          <a:xfrm rot="5400000">
            <a:off x="5797279" y="2530798"/>
            <a:ext cx="616732" cy="2905245"/>
          </a:xfrm>
          <a:prstGeom prst="upArrow">
            <a:avLst>
              <a:gd name="adj1" fmla="val 43796"/>
              <a:gd name="adj2" fmla="val 47871"/>
            </a:avLst>
          </a:prstGeom>
          <a:solidFill>
            <a:srgbClr val="00549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4943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9721"/>
            <a:ext cx="12192000" cy="665710"/>
          </a:xfrm>
          <a:prstGeom prst="rect">
            <a:avLst/>
          </a:prstGeom>
        </p:spPr>
      </p:pic>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025" y="1121625"/>
            <a:ext cx="11029950" cy="4057650"/>
          </a:xfrm>
          <a:prstGeom prst="rect">
            <a:avLst/>
          </a:prstGeom>
        </p:spPr>
      </p:pic>
      <p:sp>
        <p:nvSpPr>
          <p:cNvPr id="17" name="사다리꼴 3"/>
          <p:cNvSpPr/>
          <p:nvPr/>
        </p:nvSpPr>
        <p:spPr>
          <a:xfrm>
            <a:off x="8148638" y="549275"/>
            <a:ext cx="37025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8156576"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Train Metaphor</a:t>
            </a:r>
          </a:p>
        </p:txBody>
      </p:sp>
      <p:sp>
        <p:nvSpPr>
          <p:cNvPr id="23" name="직사각형 22"/>
          <p:cNvSpPr/>
          <p:nvPr/>
        </p:nvSpPr>
        <p:spPr>
          <a:xfrm>
            <a:off x="8149036"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19169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9721"/>
            <a:ext cx="12192000" cy="665710"/>
          </a:xfrm>
          <a:prstGeom prst="rect">
            <a:avLst/>
          </a:prstGeom>
        </p:spPr>
      </p:pic>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025" y="1121625"/>
            <a:ext cx="11029950" cy="4057650"/>
          </a:xfrm>
          <a:prstGeom prst="rect">
            <a:avLst/>
          </a:prstGeom>
        </p:spPr>
      </p:pic>
      <p:sp>
        <p:nvSpPr>
          <p:cNvPr id="17" name="사다리꼴 3"/>
          <p:cNvSpPr/>
          <p:nvPr/>
        </p:nvSpPr>
        <p:spPr>
          <a:xfrm>
            <a:off x="8148638" y="549275"/>
            <a:ext cx="37025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8156576"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Train Metaphor</a:t>
            </a:r>
          </a:p>
        </p:txBody>
      </p:sp>
      <p:sp>
        <p:nvSpPr>
          <p:cNvPr id="23" name="직사각형 22"/>
          <p:cNvSpPr/>
          <p:nvPr/>
        </p:nvSpPr>
        <p:spPr>
          <a:xfrm>
            <a:off x="8149036"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타원형 설명선 2"/>
          <p:cNvSpPr/>
          <p:nvPr/>
        </p:nvSpPr>
        <p:spPr>
          <a:xfrm>
            <a:off x="6713316" y="1354238"/>
            <a:ext cx="2118167" cy="1457291"/>
          </a:xfrm>
          <a:prstGeom prst="wedgeEllipseCallout">
            <a:avLst/>
          </a:prstGeom>
          <a:noFill/>
          <a:ln w="76200">
            <a:solidFill>
              <a:srgbClr val="31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a:solidFill>
                  <a:schemeClr val="tx1"/>
                </a:solidFill>
                <a:latin typeface="-윤고딕320" panose="02030504000101010101" pitchFamily="18" charset="-127"/>
                <a:ea typeface="-윤고딕320" panose="02030504000101010101" pitchFamily="18" charset="-127"/>
              </a:rPr>
              <a:t>Alice is behind you</a:t>
            </a:r>
            <a:r>
              <a:rPr lang="en-US" altLang="ko-KR" sz="2800" dirty="0" smtClean="0">
                <a:solidFill>
                  <a:schemeClr val="tx1"/>
                </a:solidFill>
                <a:latin typeface="-윤고딕320" panose="02030504000101010101" pitchFamily="18" charset="-127"/>
                <a:ea typeface="-윤고딕320" panose="02030504000101010101" pitchFamily="18" charset="-127"/>
              </a:rPr>
              <a:t>!</a:t>
            </a:r>
            <a:endParaRPr lang="ko-KR" altLang="en-US" sz="2800" dirty="0">
              <a:solidFill>
                <a:schemeClr val="tx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1842808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tr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7312" y="1272805"/>
            <a:ext cx="2115277" cy="1588785"/>
          </a:xfrm>
          <a:prstGeom prst="rect">
            <a:avLst/>
          </a:prstGeom>
        </p:spPr>
      </p:pic>
      <p:sp>
        <p:nvSpPr>
          <p:cNvPr id="17" name="사다리꼴 3"/>
          <p:cNvSpPr/>
          <p:nvPr/>
        </p:nvSpPr>
        <p:spPr>
          <a:xfrm>
            <a:off x="334964" y="549275"/>
            <a:ext cx="2836499"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42901"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Game Flow</a:t>
            </a:r>
          </a:p>
        </p:txBody>
      </p:sp>
      <p:sp>
        <p:nvSpPr>
          <p:cNvPr id="23" name="직사각형 22"/>
          <p:cNvSpPr/>
          <p:nvPr/>
        </p:nvSpPr>
        <p:spPr>
          <a:xfrm>
            <a:off x="335361"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1060313" y="1284790"/>
            <a:ext cx="4699671"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60313" y="1577064"/>
            <a:ext cx="4413683"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Compartment Ordering</a:t>
            </a:r>
          </a:p>
        </p:txBody>
      </p:sp>
      <p:sp>
        <p:nvSpPr>
          <p:cNvPr id="14" name="TextBox 13"/>
          <p:cNvSpPr txBox="1"/>
          <p:nvPr/>
        </p:nvSpPr>
        <p:spPr>
          <a:xfrm>
            <a:off x="1060313" y="1286195"/>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Competitive phase</a:t>
            </a:r>
          </a:p>
        </p:txBody>
      </p:sp>
      <p:sp>
        <p:nvSpPr>
          <p:cNvPr id="5" name="직사각형 4"/>
          <p:cNvSpPr/>
          <p:nvPr/>
        </p:nvSpPr>
        <p:spPr>
          <a:xfrm>
            <a:off x="5901828" y="1284790"/>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060313" y="2247751"/>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Establishing a </a:t>
            </a:r>
            <a:r>
              <a:rPr lang="en-US" altLang="ko-KR" sz="2000" dirty="0" smtClean="0">
                <a:solidFill>
                  <a:srgbClr val="FFC000"/>
                </a:solidFill>
                <a:latin typeface="-윤고딕320" panose="02030504000101010101" pitchFamily="18" charset="-127"/>
                <a:ea typeface="-윤고딕320" panose="02030504000101010101" pitchFamily="18" charset="-127"/>
              </a:rPr>
              <a:t>target stroke rate</a:t>
            </a:r>
            <a:r>
              <a:rPr lang="en-US" altLang="ko-KR" sz="2000" dirty="0" smtClean="0">
                <a:solidFill>
                  <a:schemeClr val="bg1"/>
                </a:solidFill>
                <a:latin typeface="-윤고딕320" panose="02030504000101010101" pitchFamily="18" charset="-127"/>
                <a:ea typeface="-윤고딕320" panose="02030504000101010101" pitchFamily="18" charset="-127"/>
              </a:rPr>
              <a:t> </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a:t>
            </a:r>
            <a:r>
              <a:rPr lang="en-US" altLang="ko-KR" sz="2000" dirty="0" smtClean="0">
                <a:solidFill>
                  <a:srgbClr val="FFC000"/>
                </a:solidFill>
                <a:latin typeface="-윤고딕320" panose="02030504000101010101" pitchFamily="18" charset="-127"/>
                <a:ea typeface="-윤고딕320" panose="02030504000101010101" pitchFamily="18" charset="-127"/>
              </a:rPr>
              <a:t>train cars racing</a:t>
            </a:r>
          </a:p>
        </p:txBody>
      </p:sp>
      <mc:AlternateContent xmlns:mc="http://schemas.openxmlformats.org/markup-compatibility/2006" xmlns:a14="http://schemas.microsoft.com/office/drawing/2010/main">
        <mc:Choice Requires="a14">
          <p:sp>
            <p:nvSpPr>
              <p:cNvPr id="43" name="TextBox 42"/>
              <p:cNvSpPr txBox="1"/>
              <p:nvPr/>
            </p:nvSpPr>
            <p:spPr>
              <a:xfrm>
                <a:off x="8253565" y="1409306"/>
                <a:ext cx="3824448"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ko-KR" sz="2400" b="1" i="1" smtClean="0">
                              <a:solidFill>
                                <a:srgbClr val="00549D"/>
                              </a:solidFill>
                              <a:latin typeface="Cambria Math" panose="02040503050406030204" pitchFamily="18" charset="0"/>
                            </a:rPr>
                          </m:ctrlPr>
                        </m:sSubPr>
                        <m:e>
                          <m:r>
                            <a:rPr lang="en-US" altLang="ko-KR" sz="2400" b="1" i="1" smtClean="0">
                              <a:solidFill>
                                <a:srgbClr val="00549D"/>
                              </a:solidFill>
                              <a:latin typeface="Cambria Math" panose="02040503050406030204" pitchFamily="18" charset="0"/>
                            </a:rPr>
                            <m:t>𝒀</m:t>
                          </m:r>
                        </m:e>
                        <m:sub>
                          <m:r>
                            <a:rPr lang="en-US" altLang="ko-KR" sz="2400" b="1" i="1" smtClean="0">
                              <a:solidFill>
                                <a:srgbClr val="00549D"/>
                              </a:solidFill>
                              <a:latin typeface="Cambria Math" panose="02040503050406030204" pitchFamily="18" charset="0"/>
                            </a:rPr>
                            <m:t>𝒕</m:t>
                          </m:r>
                        </m:sub>
                      </m:sSub>
                      <m:r>
                        <a:rPr lang="en-US" altLang="ko-KR" sz="2400" b="1" i="1" smtClean="0">
                          <a:solidFill>
                            <a:srgbClr val="00549D"/>
                          </a:solidFill>
                          <a:latin typeface="Cambria Math" panose="02040503050406030204" pitchFamily="18" charset="0"/>
                        </a:rPr>
                        <m:t>= </m:t>
                      </m:r>
                      <m:r>
                        <a:rPr lang="ko-KR" altLang="en-US" sz="2400" b="1" i="1" smtClean="0">
                          <a:solidFill>
                            <a:srgbClr val="00549D"/>
                          </a:solidFill>
                          <a:latin typeface="Cambria Math" panose="02040503050406030204" pitchFamily="18" charset="0"/>
                        </a:rPr>
                        <m:t>𝜶</m:t>
                      </m:r>
                      <m:sSub>
                        <m:sSubPr>
                          <m:ctrlPr>
                            <a:rPr lang="en-US" altLang="ko-KR" sz="2400" b="1" i="1" smtClean="0">
                              <a:solidFill>
                                <a:srgbClr val="00549D"/>
                              </a:solidFill>
                              <a:latin typeface="Cambria Math" panose="02040503050406030204" pitchFamily="18" charset="0"/>
                            </a:rPr>
                          </m:ctrlPr>
                        </m:sSubPr>
                        <m:e>
                          <m:r>
                            <a:rPr lang="en-US" altLang="ko-KR" sz="2400" b="1" i="1" smtClean="0">
                              <a:solidFill>
                                <a:srgbClr val="00549D"/>
                              </a:solidFill>
                              <a:latin typeface="Cambria Math" panose="02040503050406030204" pitchFamily="18" charset="0"/>
                            </a:rPr>
                            <m:t>𝑿</m:t>
                          </m:r>
                        </m:e>
                        <m:sub>
                          <m:r>
                            <a:rPr lang="en-US" altLang="ko-KR" sz="2400" b="1" i="1" smtClean="0">
                              <a:solidFill>
                                <a:srgbClr val="00549D"/>
                              </a:solidFill>
                              <a:latin typeface="Cambria Math" panose="02040503050406030204" pitchFamily="18" charset="0"/>
                            </a:rPr>
                            <m:t>𝒕</m:t>
                          </m:r>
                        </m:sub>
                      </m:sSub>
                      <m:r>
                        <a:rPr lang="en-US" altLang="ko-KR" sz="2400" b="1" i="1" smtClean="0">
                          <a:solidFill>
                            <a:srgbClr val="00549D"/>
                          </a:solidFill>
                          <a:latin typeface="Cambria Math" panose="02040503050406030204" pitchFamily="18" charset="0"/>
                        </a:rPr>
                        <m:t>+(</m:t>
                      </m:r>
                      <m:r>
                        <a:rPr lang="en-US" altLang="ko-KR" sz="2400" b="1" i="1" smtClean="0">
                          <a:solidFill>
                            <a:srgbClr val="00549D"/>
                          </a:solidFill>
                          <a:latin typeface="Cambria Math" panose="02040503050406030204" pitchFamily="18" charset="0"/>
                        </a:rPr>
                        <m:t>𝟏</m:t>
                      </m:r>
                      <m:r>
                        <a:rPr lang="en-US" altLang="ko-KR" sz="2400" b="1" i="1" smtClean="0">
                          <a:solidFill>
                            <a:srgbClr val="00549D"/>
                          </a:solidFill>
                          <a:latin typeface="Cambria Math" panose="02040503050406030204" pitchFamily="18" charset="0"/>
                        </a:rPr>
                        <m:t>−</m:t>
                      </m:r>
                      <m:r>
                        <a:rPr lang="ko-KR" altLang="en-US" sz="2400" b="1" i="1">
                          <a:solidFill>
                            <a:srgbClr val="00549D"/>
                          </a:solidFill>
                          <a:latin typeface="Cambria Math" panose="02040503050406030204" pitchFamily="18" charset="0"/>
                        </a:rPr>
                        <m:t>𝜶</m:t>
                      </m:r>
                      <m:r>
                        <a:rPr lang="en-US" altLang="ko-KR" sz="2400" b="1" i="1" smtClean="0">
                          <a:solidFill>
                            <a:srgbClr val="00549D"/>
                          </a:solidFill>
                          <a:latin typeface="Cambria Math" panose="02040503050406030204" pitchFamily="18" charset="0"/>
                        </a:rPr>
                        <m:t>)</m:t>
                      </m:r>
                      <m:sSub>
                        <m:sSubPr>
                          <m:ctrlPr>
                            <a:rPr lang="en-US" altLang="ko-KR" sz="2400" b="1" i="1">
                              <a:solidFill>
                                <a:srgbClr val="00549D"/>
                              </a:solidFill>
                              <a:latin typeface="Cambria Math" panose="02040503050406030204" pitchFamily="18" charset="0"/>
                            </a:rPr>
                          </m:ctrlPr>
                        </m:sSubPr>
                        <m:e>
                          <m:r>
                            <a:rPr lang="en-US" altLang="ko-KR" sz="2400" b="1" i="1" smtClean="0">
                              <a:solidFill>
                                <a:srgbClr val="00549D"/>
                              </a:solidFill>
                              <a:latin typeface="Cambria Math" panose="02040503050406030204" pitchFamily="18" charset="0"/>
                            </a:rPr>
                            <m:t>𝒀</m:t>
                          </m:r>
                        </m:e>
                        <m:sub>
                          <m:r>
                            <a:rPr lang="en-US" altLang="ko-KR" sz="2400" b="1" i="1">
                              <a:solidFill>
                                <a:srgbClr val="00549D"/>
                              </a:solidFill>
                              <a:latin typeface="Cambria Math" panose="02040503050406030204" pitchFamily="18" charset="0"/>
                            </a:rPr>
                            <m:t>𝒕</m:t>
                          </m:r>
                          <m:r>
                            <a:rPr lang="en-US" altLang="ko-KR" sz="2400" b="1" i="1" smtClean="0">
                              <a:solidFill>
                                <a:srgbClr val="00549D"/>
                              </a:solidFill>
                              <a:latin typeface="Cambria Math" panose="02040503050406030204" pitchFamily="18" charset="0"/>
                            </a:rPr>
                            <m:t>−</m:t>
                          </m:r>
                          <m:r>
                            <a:rPr lang="en-US" altLang="ko-KR" sz="2400" b="1" i="1" smtClean="0">
                              <a:solidFill>
                                <a:srgbClr val="00549D"/>
                              </a:solidFill>
                              <a:latin typeface="Cambria Math" panose="02040503050406030204" pitchFamily="18" charset="0"/>
                            </a:rPr>
                            <m:t>𝟏</m:t>
                          </m:r>
                        </m:sub>
                      </m:sSub>
                    </m:oMath>
                  </m:oMathPara>
                </a14:m>
                <a:endParaRPr lang="ko-KR" altLang="en-US" sz="2400" b="1" dirty="0">
                  <a:solidFill>
                    <a:srgbClr val="00549D"/>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8253565" y="1409306"/>
                <a:ext cx="3824448" cy="369332"/>
              </a:xfrm>
              <a:prstGeom prst="rect">
                <a:avLst/>
              </a:prstGeom>
              <a:blipFill>
                <a:blip r:embed="rId15"/>
                <a:stretch>
                  <a:fillRect l="-2871" b="-3770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4" name="직사각형 43"/>
              <p:cNvSpPr/>
              <p:nvPr/>
            </p:nvSpPr>
            <p:spPr>
              <a:xfrm>
                <a:off x="8148638" y="2078474"/>
                <a:ext cx="2317173" cy="338554"/>
              </a:xfrm>
              <a:prstGeom prst="rect">
                <a:avLst/>
              </a:prstGeom>
            </p:spPr>
            <p:txBody>
              <a:bodyPr wrap="none">
                <a:spAutoFit/>
              </a:bodyPr>
              <a:lstStyle/>
              <a:p>
                <a14:m>
                  <m:oMath xmlns:m="http://schemas.openxmlformats.org/officeDocument/2006/math">
                    <m:sSub>
                      <m:sSubPr>
                        <m:ctrlPr>
                          <a:rPr lang="en-US" altLang="ko-KR" sz="1600" b="1" i="1" smtClean="0">
                            <a:solidFill>
                              <a:srgbClr val="00549D"/>
                            </a:solidFill>
                            <a:latin typeface="Cambria Math" panose="02040503050406030204" pitchFamily="18" charset="0"/>
                          </a:rPr>
                        </m:ctrlPr>
                      </m:sSubPr>
                      <m:e>
                        <m:r>
                          <a:rPr lang="en-US" altLang="ko-KR" sz="1600" b="1" i="1">
                            <a:solidFill>
                              <a:srgbClr val="00549D"/>
                            </a:solidFill>
                            <a:latin typeface="Cambria Math" panose="02040503050406030204" pitchFamily="18" charset="0"/>
                          </a:rPr>
                          <m:t>𝑿</m:t>
                        </m:r>
                      </m:e>
                      <m:sub>
                        <m:r>
                          <a:rPr lang="en-US" altLang="ko-KR" sz="1600" b="1" i="1">
                            <a:solidFill>
                              <a:srgbClr val="00549D"/>
                            </a:solidFill>
                            <a:latin typeface="Cambria Math" panose="02040503050406030204" pitchFamily="18" charset="0"/>
                          </a:rPr>
                          <m:t>𝒕</m:t>
                        </m:r>
                      </m:sub>
                    </m:sSub>
                  </m:oMath>
                </a14:m>
                <a:r>
                  <a:rPr lang="en-US" altLang="ko-KR" sz="1600" dirty="0" smtClean="0">
                    <a:solidFill>
                      <a:srgbClr val="00549D"/>
                    </a:solidFill>
                    <a:latin typeface="-윤고딕320" panose="02030504000101010101" pitchFamily="18" charset="-127"/>
                    <a:ea typeface="-윤고딕320" panose="02030504000101010101" pitchFamily="18" charset="-127"/>
                  </a:rPr>
                  <a:t>: stroke rate at time </a:t>
                </a:r>
                <a14:m>
                  <m:oMath xmlns:m="http://schemas.openxmlformats.org/officeDocument/2006/math">
                    <m:r>
                      <a:rPr lang="en-US" altLang="ko-KR" sz="1600" b="1" i="1" smtClean="0">
                        <a:solidFill>
                          <a:srgbClr val="00549D"/>
                        </a:solidFill>
                        <a:latin typeface="Cambria Math" panose="02040503050406030204" pitchFamily="18" charset="0"/>
                      </a:rPr>
                      <m:t>𝒕</m:t>
                    </m:r>
                  </m:oMath>
                </a14:m>
                <a:endParaRPr lang="ko-KR" altLang="en-US" sz="1600" b="1" dirty="0">
                  <a:solidFill>
                    <a:srgbClr val="00549D"/>
                  </a:solidFill>
                  <a:latin typeface="-윤고딕320" panose="02030504000101010101" pitchFamily="18" charset="-127"/>
                  <a:ea typeface="-윤고딕320" panose="02030504000101010101" pitchFamily="18" charset="-127"/>
                </a:endParaRPr>
              </a:p>
            </p:txBody>
          </p:sp>
        </mc:Choice>
        <mc:Fallback xmlns="">
          <p:sp>
            <p:nvSpPr>
              <p:cNvPr id="44" name="직사각형 43"/>
              <p:cNvSpPr>
                <a:spLocks noRot="1" noChangeAspect="1" noMove="1" noResize="1" noEditPoints="1" noAdjustHandles="1" noChangeArrowheads="1" noChangeShapeType="1" noTextEdit="1"/>
              </p:cNvSpPr>
              <p:nvPr/>
            </p:nvSpPr>
            <p:spPr>
              <a:xfrm>
                <a:off x="8148638" y="2078474"/>
                <a:ext cx="2317173" cy="338554"/>
              </a:xfrm>
              <a:prstGeom prst="rect">
                <a:avLst/>
              </a:prstGeom>
              <a:blipFill>
                <a:blip r:embed="rId16"/>
                <a:stretch>
                  <a:fillRect t="-5455" b="-236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5" name="직사각형 44"/>
              <p:cNvSpPr/>
              <p:nvPr/>
            </p:nvSpPr>
            <p:spPr>
              <a:xfrm>
                <a:off x="8148638" y="2409023"/>
                <a:ext cx="3497689" cy="338554"/>
              </a:xfrm>
              <a:prstGeom prst="rect">
                <a:avLst/>
              </a:prstGeom>
            </p:spPr>
            <p:txBody>
              <a:bodyPr wrap="none">
                <a:spAutoFit/>
              </a:bodyPr>
              <a:lstStyle/>
              <a:p>
                <a14:m>
                  <m:oMath xmlns:m="http://schemas.openxmlformats.org/officeDocument/2006/math">
                    <m:sSub>
                      <m:sSubPr>
                        <m:ctrlPr>
                          <a:rPr lang="en-US" altLang="ko-KR" sz="1600" b="1" i="1" smtClean="0">
                            <a:solidFill>
                              <a:srgbClr val="00549D"/>
                            </a:solidFill>
                            <a:latin typeface="Cambria Math" panose="02040503050406030204" pitchFamily="18" charset="0"/>
                          </a:rPr>
                        </m:ctrlPr>
                      </m:sSubPr>
                      <m:e>
                        <m:r>
                          <a:rPr lang="en-US" altLang="ko-KR" sz="1600" b="1" i="1" smtClean="0">
                            <a:solidFill>
                              <a:srgbClr val="00549D"/>
                            </a:solidFill>
                            <a:latin typeface="Cambria Math" panose="02040503050406030204" pitchFamily="18" charset="0"/>
                          </a:rPr>
                          <m:t>𝒀</m:t>
                        </m:r>
                      </m:e>
                      <m:sub>
                        <m:r>
                          <a:rPr lang="en-US" altLang="ko-KR" sz="1600" b="1" i="1">
                            <a:solidFill>
                              <a:srgbClr val="00549D"/>
                            </a:solidFill>
                            <a:latin typeface="Cambria Math" panose="02040503050406030204" pitchFamily="18" charset="0"/>
                          </a:rPr>
                          <m:t>𝒕</m:t>
                        </m:r>
                      </m:sub>
                    </m:sSub>
                  </m:oMath>
                </a14:m>
                <a:r>
                  <a:rPr lang="en-US" altLang="ko-KR" sz="1600" dirty="0" smtClean="0">
                    <a:solidFill>
                      <a:srgbClr val="00549D"/>
                    </a:solidFill>
                    <a:latin typeface="-윤고딕320" panose="02030504000101010101" pitchFamily="18" charset="-127"/>
                    <a:ea typeface="-윤고딕320" panose="02030504000101010101" pitchFamily="18" charset="-127"/>
                  </a:rPr>
                  <a:t>: accumulated stroke rate at time </a:t>
                </a:r>
                <a14:m>
                  <m:oMath xmlns:m="http://schemas.openxmlformats.org/officeDocument/2006/math">
                    <m:r>
                      <a:rPr lang="en-US" altLang="ko-KR" sz="1600" b="1" i="1" smtClean="0">
                        <a:solidFill>
                          <a:srgbClr val="00549D"/>
                        </a:solidFill>
                        <a:latin typeface="Cambria Math" panose="02040503050406030204" pitchFamily="18" charset="0"/>
                      </a:rPr>
                      <m:t>𝒕</m:t>
                    </m:r>
                  </m:oMath>
                </a14:m>
                <a:endParaRPr lang="ko-KR" altLang="en-US" sz="1600" b="1" dirty="0">
                  <a:solidFill>
                    <a:srgbClr val="00549D"/>
                  </a:solidFill>
                  <a:latin typeface="-윤고딕320" panose="02030504000101010101" pitchFamily="18" charset="-127"/>
                  <a:ea typeface="-윤고딕320" panose="02030504000101010101" pitchFamily="18" charset="-127"/>
                </a:endParaRPr>
              </a:p>
            </p:txBody>
          </p:sp>
        </mc:Choice>
        <mc:Fallback xmlns="">
          <p:sp>
            <p:nvSpPr>
              <p:cNvPr id="45" name="직사각형 44"/>
              <p:cNvSpPr>
                <a:spLocks noRot="1" noChangeAspect="1" noMove="1" noResize="1" noEditPoints="1" noAdjustHandles="1" noChangeArrowheads="1" noChangeShapeType="1" noTextEdit="1"/>
              </p:cNvSpPr>
              <p:nvPr/>
            </p:nvSpPr>
            <p:spPr>
              <a:xfrm>
                <a:off x="8148638" y="2409023"/>
                <a:ext cx="3497689" cy="338554"/>
              </a:xfrm>
              <a:prstGeom prst="rect">
                <a:avLst/>
              </a:prstGeom>
              <a:blipFill>
                <a:blip r:embed="rId17"/>
                <a:stretch>
                  <a:fillRect t="-5357" b="-21429"/>
                </a:stretch>
              </a:blipFill>
            </p:spPr>
            <p:txBody>
              <a:bodyPr/>
              <a:lstStyle/>
              <a:p>
                <a:r>
                  <a:rPr lang="ko-KR" altLang="en-US">
                    <a:noFill/>
                  </a:rPr>
                  <a:t> </a:t>
                </a:r>
              </a:p>
            </p:txBody>
          </p:sp>
        </mc:Fallback>
      </mc:AlternateContent>
      <p:cxnSp>
        <p:nvCxnSpPr>
          <p:cNvPr id="55" name="꺾인 연결선 54"/>
          <p:cNvCxnSpPr>
            <a:stCxn id="43" idx="0"/>
          </p:cNvCxnSpPr>
          <p:nvPr/>
        </p:nvCxnSpPr>
        <p:spPr>
          <a:xfrm rot="16200000" flipH="1" flipV="1">
            <a:off x="7305421" y="-565358"/>
            <a:ext cx="885704" cy="4835032"/>
          </a:xfrm>
          <a:prstGeom prst="bentConnector4">
            <a:avLst>
              <a:gd name="adj1" fmla="val -25810"/>
              <a:gd name="adj2" fmla="val 99551"/>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직사각형 67"/>
          <p:cNvSpPr/>
          <p:nvPr/>
        </p:nvSpPr>
        <p:spPr>
          <a:xfrm>
            <a:off x="344692" y="1292261"/>
            <a:ext cx="568021" cy="50222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TextBox 68"/>
          <p:cNvSpPr txBox="1"/>
          <p:nvPr/>
        </p:nvSpPr>
        <p:spPr>
          <a:xfrm rot="16200000">
            <a:off x="-1578139" y="3557140"/>
            <a:ext cx="4413683" cy="492443"/>
          </a:xfrm>
          <a:prstGeom prst="rect">
            <a:avLst/>
          </a:prstGeom>
          <a:noFill/>
        </p:spPr>
        <p:txBody>
          <a:bodyPr wrap="square" lIns="72000" tIns="0" rIns="0" bIns="0" rtlCol="0">
            <a:spAutoFit/>
          </a:bodyPr>
          <a:lstStyle/>
          <a:p>
            <a:pPr algn="ctr"/>
            <a:r>
              <a:rPr lang="en-US" altLang="ko-KR" sz="3200" dirty="0" smtClean="0">
                <a:solidFill>
                  <a:schemeClr val="bg1"/>
                </a:solidFill>
                <a:latin typeface="-윤고딕320" panose="02030504000101010101" pitchFamily="18" charset="-127"/>
                <a:ea typeface="-윤고딕320" panose="02030504000101010101" pitchFamily="18" charset="-127"/>
              </a:rPr>
              <a:t>Single Round</a:t>
            </a:r>
          </a:p>
        </p:txBody>
      </p:sp>
    </p:spTree>
    <p:extLst>
      <p:ext uri="{BB962C8B-B14F-4D97-AF65-F5344CB8AC3E}">
        <p14:creationId xmlns:p14="http://schemas.microsoft.com/office/powerpoint/2010/main" val="19833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사다리꼴 3"/>
          <p:cNvSpPr/>
          <p:nvPr/>
        </p:nvSpPr>
        <p:spPr>
          <a:xfrm>
            <a:off x="334964" y="549275"/>
            <a:ext cx="2836499"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42901"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Game Flow</a:t>
            </a:r>
          </a:p>
        </p:txBody>
      </p:sp>
      <p:sp>
        <p:nvSpPr>
          <p:cNvPr id="23" name="직사각형 22"/>
          <p:cNvSpPr/>
          <p:nvPr/>
        </p:nvSpPr>
        <p:spPr>
          <a:xfrm>
            <a:off x="335361"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1060313" y="1284790"/>
            <a:ext cx="4699671"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60313" y="1577064"/>
            <a:ext cx="4413683"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Compartment Ordering</a:t>
            </a:r>
          </a:p>
        </p:txBody>
      </p:sp>
      <p:sp>
        <p:nvSpPr>
          <p:cNvPr id="14" name="TextBox 13"/>
          <p:cNvSpPr txBox="1"/>
          <p:nvPr/>
        </p:nvSpPr>
        <p:spPr>
          <a:xfrm>
            <a:off x="1060313" y="1286195"/>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Competitive phase</a:t>
            </a:r>
          </a:p>
        </p:txBody>
      </p:sp>
      <p:pic>
        <p:nvPicPr>
          <p:cNvPr id="28" name="1.CompartmentOrdering">
            <a:hlinkClick r:id="" action="ppaction://media"/>
          </p:cNvPr>
          <p:cNvPicPr>
            <a:picLocks noChangeAspect="1"/>
          </p:cNvPicPr>
          <p:nvPr>
            <a:videoFile r:link="rId2"/>
            <p:extLst>
              <p:ext uri="{DAA4B4D4-6D71-4841-9C94-3DE7FCFB9230}">
                <p14:media xmlns:p14="http://schemas.microsoft.com/office/powerpoint/2010/main" r:embed="rId1">
                  <p14:fade out="250"/>
                </p14:media>
              </p:ext>
            </p:extLst>
          </p:nvPr>
        </p:nvPicPr>
        <p:blipFill>
          <a:blip r:embed="rId5"/>
          <a:stretch>
            <a:fillRect/>
          </a:stretch>
        </p:blipFill>
        <p:spPr>
          <a:xfrm>
            <a:off x="5901828" y="1299635"/>
            <a:ext cx="5955210" cy="1553533"/>
          </a:xfrm>
          <a:prstGeom prst="rect">
            <a:avLst/>
          </a:prstGeom>
        </p:spPr>
      </p:pic>
      <p:sp>
        <p:nvSpPr>
          <p:cNvPr id="5" name="직사각형 4"/>
          <p:cNvSpPr/>
          <p:nvPr/>
        </p:nvSpPr>
        <p:spPr>
          <a:xfrm>
            <a:off x="5901828" y="1284790"/>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1060313" y="2247751"/>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Establishing a </a:t>
            </a:r>
            <a:r>
              <a:rPr lang="en-US" altLang="ko-KR" sz="2000" dirty="0" smtClean="0">
                <a:solidFill>
                  <a:srgbClr val="FFC000"/>
                </a:solidFill>
                <a:latin typeface="-윤고딕320" panose="02030504000101010101" pitchFamily="18" charset="-127"/>
                <a:ea typeface="-윤고딕320" panose="02030504000101010101" pitchFamily="18" charset="-127"/>
              </a:rPr>
              <a:t>target stroke rate</a:t>
            </a:r>
            <a:r>
              <a:rPr lang="en-US" altLang="ko-KR" sz="2000" dirty="0" smtClean="0">
                <a:solidFill>
                  <a:schemeClr val="bg1"/>
                </a:solidFill>
                <a:latin typeface="-윤고딕320" panose="02030504000101010101" pitchFamily="18" charset="-127"/>
                <a:ea typeface="-윤고딕320" panose="02030504000101010101" pitchFamily="18" charset="-127"/>
              </a:rPr>
              <a:t> </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a:t>
            </a:r>
            <a:r>
              <a:rPr lang="en-US" altLang="ko-KR" sz="2000" dirty="0" smtClean="0">
                <a:solidFill>
                  <a:srgbClr val="FFC000"/>
                </a:solidFill>
                <a:latin typeface="-윤고딕320" panose="02030504000101010101" pitchFamily="18" charset="-127"/>
                <a:ea typeface="-윤고딕320" panose="02030504000101010101" pitchFamily="18" charset="-127"/>
              </a:rPr>
              <a:t>train cars racing</a:t>
            </a:r>
          </a:p>
        </p:txBody>
      </p:sp>
      <p:cxnSp>
        <p:nvCxnSpPr>
          <p:cNvPr id="26" name="꺾인 연결선 25"/>
          <p:cNvCxnSpPr>
            <a:stCxn id="5" idx="2"/>
          </p:cNvCxnSpPr>
          <p:nvPr/>
        </p:nvCxnSpPr>
        <p:spPr>
          <a:xfrm rot="5400000" flipH="1">
            <a:off x="6774846" y="757003"/>
            <a:ext cx="8422" cy="4200753"/>
          </a:xfrm>
          <a:prstGeom prst="bentConnector4">
            <a:avLst>
              <a:gd name="adj1" fmla="val -2714320"/>
              <a:gd name="adj2" fmla="val 99590"/>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직사각형 32"/>
          <p:cNvSpPr/>
          <p:nvPr/>
        </p:nvSpPr>
        <p:spPr>
          <a:xfrm>
            <a:off x="344692" y="1292261"/>
            <a:ext cx="568021" cy="50222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p:cNvSpPr txBox="1"/>
          <p:nvPr/>
        </p:nvSpPr>
        <p:spPr>
          <a:xfrm rot="16200000">
            <a:off x="-1578139" y="3557140"/>
            <a:ext cx="4413683" cy="492443"/>
          </a:xfrm>
          <a:prstGeom prst="rect">
            <a:avLst/>
          </a:prstGeom>
          <a:noFill/>
        </p:spPr>
        <p:txBody>
          <a:bodyPr wrap="square" lIns="72000" tIns="0" rIns="0" bIns="0" rtlCol="0">
            <a:spAutoFit/>
          </a:bodyPr>
          <a:lstStyle/>
          <a:p>
            <a:pPr algn="ctr"/>
            <a:r>
              <a:rPr lang="en-US" altLang="ko-KR" sz="3200" dirty="0" smtClean="0">
                <a:solidFill>
                  <a:schemeClr val="bg1"/>
                </a:solidFill>
                <a:latin typeface="-윤고딕320" panose="02030504000101010101" pitchFamily="18" charset="-127"/>
                <a:ea typeface="-윤고딕320" panose="02030504000101010101" pitchFamily="18" charset="-127"/>
              </a:rPr>
              <a:t>Single Round</a:t>
            </a:r>
          </a:p>
        </p:txBody>
      </p:sp>
    </p:spTree>
    <p:extLst>
      <p:ext uri="{BB962C8B-B14F-4D97-AF65-F5344CB8AC3E}">
        <p14:creationId xmlns:p14="http://schemas.microsoft.com/office/powerpoint/2010/main" val="39950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Str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17312" y="3017238"/>
            <a:ext cx="2115277" cy="1588785"/>
          </a:xfrm>
          <a:prstGeom prst="rect">
            <a:avLst/>
          </a:prstGeom>
        </p:spPr>
      </p:pic>
      <p:sp>
        <p:nvSpPr>
          <p:cNvPr id="27" name="직사각형 26"/>
          <p:cNvSpPr/>
          <p:nvPr/>
        </p:nvSpPr>
        <p:spPr>
          <a:xfrm>
            <a:off x="5901828" y="3029223"/>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사다리꼴 3"/>
          <p:cNvSpPr/>
          <p:nvPr/>
        </p:nvSpPr>
        <p:spPr>
          <a:xfrm>
            <a:off x="334964" y="549275"/>
            <a:ext cx="2836499"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42901"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Game Flow</a:t>
            </a:r>
          </a:p>
        </p:txBody>
      </p:sp>
      <p:sp>
        <p:nvSpPr>
          <p:cNvPr id="23" name="직사각형 22"/>
          <p:cNvSpPr/>
          <p:nvPr/>
        </p:nvSpPr>
        <p:spPr>
          <a:xfrm>
            <a:off x="335361"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1060313" y="1284790"/>
            <a:ext cx="4699671"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060313" y="3009301"/>
            <a:ext cx="4691735"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60313" y="1577064"/>
            <a:ext cx="4413683"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Compartment Ordering</a:t>
            </a:r>
          </a:p>
        </p:txBody>
      </p:sp>
      <p:sp>
        <p:nvSpPr>
          <p:cNvPr id="12" name="TextBox 11"/>
          <p:cNvSpPr txBox="1"/>
          <p:nvPr/>
        </p:nvSpPr>
        <p:spPr>
          <a:xfrm>
            <a:off x="1060313" y="3319188"/>
            <a:ext cx="3690124"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Train Running</a:t>
            </a:r>
          </a:p>
        </p:txBody>
      </p:sp>
      <p:sp>
        <p:nvSpPr>
          <p:cNvPr id="14" name="TextBox 13"/>
          <p:cNvSpPr txBox="1"/>
          <p:nvPr/>
        </p:nvSpPr>
        <p:spPr>
          <a:xfrm>
            <a:off x="1060313" y="1286195"/>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Competitive phase</a:t>
            </a:r>
          </a:p>
        </p:txBody>
      </p:sp>
      <p:sp>
        <p:nvSpPr>
          <p:cNvPr id="15" name="TextBox 14"/>
          <p:cNvSpPr txBox="1"/>
          <p:nvPr/>
        </p:nvSpPr>
        <p:spPr>
          <a:xfrm>
            <a:off x="1060313" y="3011411"/>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Cooperative phase</a:t>
            </a:r>
          </a:p>
        </p:txBody>
      </p:sp>
      <p:pic>
        <p:nvPicPr>
          <p:cNvPr id="28" name="1.CompartmentOrderi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01828" y="1299635"/>
            <a:ext cx="5955210" cy="1553533"/>
          </a:xfrm>
          <a:prstGeom prst="rect">
            <a:avLst/>
          </a:prstGeom>
        </p:spPr>
      </p:pic>
      <p:sp>
        <p:nvSpPr>
          <p:cNvPr id="5" name="직사각형 4"/>
          <p:cNvSpPr/>
          <p:nvPr/>
        </p:nvSpPr>
        <p:spPr>
          <a:xfrm>
            <a:off x="5901828" y="1284790"/>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5901828" y="3004875"/>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060313" y="2247751"/>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Establishing a target stroke rate </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train cars racing</a:t>
            </a:r>
          </a:p>
        </p:txBody>
      </p:sp>
      <p:sp>
        <p:nvSpPr>
          <p:cNvPr id="36" name="TextBox 35"/>
          <p:cNvSpPr txBox="1"/>
          <p:nvPr/>
        </p:nvSpPr>
        <p:spPr>
          <a:xfrm>
            <a:off x="1070884" y="3967149"/>
            <a:ext cx="4681480" cy="615553"/>
          </a:xfrm>
          <a:prstGeom prst="rect">
            <a:avLst/>
          </a:prstGeom>
          <a:noFill/>
        </p:spPr>
        <p:txBody>
          <a:bodyPr wrap="square" lIns="72000" tIns="0" rIns="72000" bIns="0" rtlCol="0">
            <a:spAutoFit/>
          </a:bodyPr>
          <a:lstStyle/>
          <a:p>
            <a:pPr algn="r"/>
            <a:r>
              <a:rPr lang="en-US" altLang="ko-KR" sz="2000" dirty="0" smtClean="0">
                <a:solidFill>
                  <a:srgbClr val="FFC000"/>
                </a:solidFill>
                <a:latin typeface="-윤고딕320" panose="02030504000101010101" pitchFamily="18" charset="-127"/>
                <a:ea typeface="-윤고딕320" panose="02030504000101010101" pitchFamily="18" charset="-127"/>
              </a:rPr>
              <a:t>Maintaining</a:t>
            </a:r>
            <a:r>
              <a:rPr lang="en-US" altLang="ko-KR" sz="2000" dirty="0" smtClean="0">
                <a:solidFill>
                  <a:schemeClr val="bg1"/>
                </a:solidFill>
                <a:latin typeface="-윤고딕320" panose="02030504000101010101" pitchFamily="18" charset="-127"/>
                <a:ea typeface="-윤고딕320" panose="02030504000101010101" pitchFamily="18" charset="-127"/>
              </a:rPr>
              <a:t> a target stroke rate</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a:t>
            </a:r>
            <a:r>
              <a:rPr lang="en-US" altLang="ko-KR" sz="2000" dirty="0" smtClean="0">
                <a:solidFill>
                  <a:srgbClr val="FFC000"/>
                </a:solidFill>
                <a:latin typeface="-윤고딕320" panose="02030504000101010101" pitchFamily="18" charset="-127"/>
                <a:ea typeface="-윤고딕320" panose="02030504000101010101" pitchFamily="18" charset="-127"/>
              </a:rPr>
              <a:t>pseudo-cooperation</a:t>
            </a:r>
            <a:r>
              <a:rPr lang="en-US" altLang="ko-KR" sz="2000" dirty="0" smtClean="0">
                <a:solidFill>
                  <a:schemeClr val="bg1"/>
                </a:solidFill>
                <a:latin typeface="-윤고딕320" panose="02030504000101010101" pitchFamily="18" charset="-127"/>
                <a:ea typeface="-윤고딕320" panose="02030504000101010101" pitchFamily="18" charset="-127"/>
              </a:rPr>
              <a:t> </a:t>
            </a:r>
          </a:p>
        </p:txBody>
      </p:sp>
      <p:sp>
        <p:nvSpPr>
          <p:cNvPr id="2" name="직사각형 1"/>
          <p:cNvSpPr/>
          <p:nvPr/>
        </p:nvSpPr>
        <p:spPr>
          <a:xfrm>
            <a:off x="1060313" y="1205442"/>
            <a:ext cx="11131687" cy="1745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6" name="표 5"/>
          <p:cNvGraphicFramePr>
            <a:graphicFrameLocks noGrp="1"/>
          </p:cNvGraphicFramePr>
          <p:nvPr>
            <p:extLst>
              <p:ext uri="{D42A27DB-BD31-4B8C-83A1-F6EECF244321}">
                <p14:modId xmlns:p14="http://schemas.microsoft.com/office/powerpoint/2010/main" val="2230675121"/>
              </p:ext>
            </p:extLst>
          </p:nvPr>
        </p:nvGraphicFramePr>
        <p:xfrm>
          <a:off x="8148638" y="3465514"/>
          <a:ext cx="3612100" cy="1034558"/>
        </p:xfrm>
        <a:graphic>
          <a:graphicData uri="http://schemas.openxmlformats.org/drawingml/2006/table">
            <a:tbl>
              <a:tblPr firstRow="1" bandRow="1">
                <a:tableStyleId>{5C22544A-7EE6-4342-B048-85BDC9FD1C3A}</a:tableStyleId>
              </a:tblPr>
              <a:tblGrid>
                <a:gridCol w="722420">
                  <a:extLst>
                    <a:ext uri="{9D8B030D-6E8A-4147-A177-3AD203B41FA5}">
                      <a16:colId xmlns:a16="http://schemas.microsoft.com/office/drawing/2014/main" val="2777206774"/>
                    </a:ext>
                  </a:extLst>
                </a:gridCol>
                <a:gridCol w="722420">
                  <a:extLst>
                    <a:ext uri="{9D8B030D-6E8A-4147-A177-3AD203B41FA5}">
                      <a16:colId xmlns:a16="http://schemas.microsoft.com/office/drawing/2014/main" val="255181838"/>
                    </a:ext>
                  </a:extLst>
                </a:gridCol>
                <a:gridCol w="722420">
                  <a:extLst>
                    <a:ext uri="{9D8B030D-6E8A-4147-A177-3AD203B41FA5}">
                      <a16:colId xmlns:a16="http://schemas.microsoft.com/office/drawing/2014/main" val="1886700023"/>
                    </a:ext>
                  </a:extLst>
                </a:gridCol>
                <a:gridCol w="722420">
                  <a:extLst>
                    <a:ext uri="{9D8B030D-6E8A-4147-A177-3AD203B41FA5}">
                      <a16:colId xmlns:a16="http://schemas.microsoft.com/office/drawing/2014/main" val="2685954440"/>
                    </a:ext>
                  </a:extLst>
                </a:gridCol>
                <a:gridCol w="722420">
                  <a:extLst>
                    <a:ext uri="{9D8B030D-6E8A-4147-A177-3AD203B41FA5}">
                      <a16:colId xmlns:a16="http://schemas.microsoft.com/office/drawing/2014/main" val="1953650608"/>
                    </a:ext>
                  </a:extLst>
                </a:gridCol>
              </a:tblGrid>
              <a:tr h="1034558">
                <a:tc>
                  <a:txBody>
                    <a:bodyPr/>
                    <a:lstStyle/>
                    <a:p>
                      <a:pPr algn="ctr" latinLnBrk="1"/>
                      <a:r>
                        <a:rPr lang="en-US" altLang="ko-KR" dirty="0" smtClean="0"/>
                        <a:t>Too</a:t>
                      </a:r>
                    </a:p>
                    <a:p>
                      <a:pPr algn="ctr" latinLnBrk="1"/>
                      <a:r>
                        <a:rPr lang="en-US" altLang="ko-KR" dirty="0" smtClean="0"/>
                        <a:t>Slow</a:t>
                      </a:r>
                      <a:endParaRPr lang="ko-KR" altLang="en-US" dirty="0"/>
                    </a:p>
                  </a:txBody>
                  <a:tcPr vert="vert270" anchor="ctr">
                    <a:solidFill>
                      <a:srgbClr val="00549D">
                        <a:alpha val="50000"/>
                      </a:srgbClr>
                    </a:solidFill>
                  </a:tcPr>
                </a:tc>
                <a:tc>
                  <a:txBody>
                    <a:bodyPr/>
                    <a:lstStyle/>
                    <a:p>
                      <a:pPr algn="ctr" latinLnBrk="1"/>
                      <a:r>
                        <a:rPr lang="en-US" altLang="ko-KR" dirty="0" smtClean="0"/>
                        <a:t>Slow</a:t>
                      </a:r>
                      <a:endParaRPr lang="ko-KR" altLang="en-US" dirty="0"/>
                    </a:p>
                  </a:txBody>
                  <a:tcPr vert="vert270" anchor="ctr">
                    <a:solidFill>
                      <a:srgbClr val="00549D">
                        <a:alpha val="70000"/>
                      </a:srgbClr>
                    </a:solidFill>
                  </a:tcPr>
                </a:tc>
                <a:tc>
                  <a:txBody>
                    <a:bodyPr/>
                    <a:lstStyle/>
                    <a:p>
                      <a:pPr algn="ctr" latinLnBrk="1"/>
                      <a:r>
                        <a:rPr lang="en-US" altLang="ko-KR" dirty="0" smtClean="0"/>
                        <a:t>Match</a:t>
                      </a:r>
                      <a:endParaRPr lang="ko-KR" altLang="en-US" dirty="0"/>
                    </a:p>
                  </a:txBody>
                  <a:tcPr vert="vert270" anchor="ctr">
                    <a:solidFill>
                      <a:srgbClr val="00549D"/>
                    </a:solidFill>
                  </a:tcPr>
                </a:tc>
                <a:tc>
                  <a:txBody>
                    <a:bodyPr/>
                    <a:lstStyle/>
                    <a:p>
                      <a:pPr algn="ctr" latinLnBrk="1"/>
                      <a:r>
                        <a:rPr lang="en-US" altLang="ko-KR" dirty="0" smtClean="0"/>
                        <a:t>Fast</a:t>
                      </a:r>
                      <a:endParaRPr lang="ko-KR" altLang="en-US" dirty="0"/>
                    </a:p>
                  </a:txBody>
                  <a:tcPr vert="vert270" anchor="ctr">
                    <a:solidFill>
                      <a:srgbClr val="00549D">
                        <a:alpha val="70000"/>
                      </a:srgbClr>
                    </a:solidFill>
                  </a:tcPr>
                </a:tc>
                <a:tc>
                  <a:txBody>
                    <a:bodyPr/>
                    <a:lstStyle/>
                    <a:p>
                      <a:pPr algn="ctr" latinLnBrk="1"/>
                      <a:r>
                        <a:rPr lang="en-US" altLang="ko-KR" dirty="0" smtClean="0"/>
                        <a:t>Too</a:t>
                      </a:r>
                    </a:p>
                    <a:p>
                      <a:pPr algn="ctr" latinLnBrk="1"/>
                      <a:r>
                        <a:rPr lang="en-US" altLang="ko-KR" dirty="0" smtClean="0"/>
                        <a:t>Fast</a:t>
                      </a:r>
                      <a:endParaRPr lang="ko-KR" altLang="en-US" dirty="0"/>
                    </a:p>
                  </a:txBody>
                  <a:tcPr vert="vert270" anchor="ctr">
                    <a:solidFill>
                      <a:srgbClr val="00549D">
                        <a:alpha val="50000"/>
                      </a:srgbClr>
                    </a:solidFill>
                  </a:tcPr>
                </a:tc>
                <a:extLst>
                  <a:ext uri="{0D108BD9-81ED-4DB2-BD59-A6C34878D82A}">
                    <a16:rowId xmlns:a16="http://schemas.microsoft.com/office/drawing/2014/main" val="2015608656"/>
                  </a:ext>
                </a:extLst>
              </a:tr>
            </a:tbl>
          </a:graphicData>
        </a:graphic>
      </p:graphicFrame>
      <p:cxnSp>
        <p:nvCxnSpPr>
          <p:cNvPr id="39" name="꺾인 연결선 38"/>
          <p:cNvCxnSpPr>
            <a:stCxn id="16" idx="3"/>
          </p:cNvCxnSpPr>
          <p:nvPr/>
        </p:nvCxnSpPr>
        <p:spPr>
          <a:xfrm rot="16200000" flipH="1" flipV="1">
            <a:off x="5949872" y="702751"/>
            <a:ext cx="857788" cy="5671007"/>
          </a:xfrm>
          <a:prstGeom prst="bentConnector4">
            <a:avLst>
              <a:gd name="adj1" fmla="val -26650"/>
              <a:gd name="adj2" fmla="val 69783"/>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직사각형 51"/>
          <p:cNvSpPr/>
          <p:nvPr/>
        </p:nvSpPr>
        <p:spPr>
          <a:xfrm>
            <a:off x="344692" y="1292261"/>
            <a:ext cx="568021" cy="50222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TextBox 52"/>
          <p:cNvSpPr txBox="1"/>
          <p:nvPr/>
        </p:nvSpPr>
        <p:spPr>
          <a:xfrm rot="16200000">
            <a:off x="-1578139" y="3557140"/>
            <a:ext cx="4413683" cy="492443"/>
          </a:xfrm>
          <a:prstGeom prst="rect">
            <a:avLst/>
          </a:prstGeom>
          <a:noFill/>
        </p:spPr>
        <p:txBody>
          <a:bodyPr wrap="square" lIns="72000" tIns="0" rIns="0" bIns="0" rtlCol="0">
            <a:spAutoFit/>
          </a:bodyPr>
          <a:lstStyle/>
          <a:p>
            <a:pPr algn="ctr"/>
            <a:r>
              <a:rPr lang="en-US" altLang="ko-KR" sz="3200" dirty="0" smtClean="0">
                <a:solidFill>
                  <a:schemeClr val="bg1"/>
                </a:solidFill>
                <a:latin typeface="-윤고딕320" panose="02030504000101010101" pitchFamily="18" charset="-127"/>
                <a:ea typeface="-윤고딕320" panose="02030504000101010101" pitchFamily="18" charset="-127"/>
              </a:rPr>
              <a:t>Single Round</a:t>
            </a:r>
          </a:p>
        </p:txBody>
      </p:sp>
      <p:sp>
        <p:nvSpPr>
          <p:cNvPr id="16" name="이등변 삼각형 15"/>
          <p:cNvSpPr/>
          <p:nvPr/>
        </p:nvSpPr>
        <p:spPr>
          <a:xfrm rot="10800000">
            <a:off x="8982205" y="3109361"/>
            <a:ext cx="464128" cy="549099"/>
          </a:xfrm>
          <a:prstGeom prst="triangle">
            <a:avLst/>
          </a:prstGeom>
          <a:solidFill>
            <a:srgbClr val="FFC000"/>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8245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video>
              <p:cMediaNode vol="80000">
                <p:cTn id="8" repeatCount="indefinite" fill="remove" display="0">
                  <p:stCondLst>
                    <p:cond delay="indefinite"/>
                  </p:stCondLst>
                </p:cTn>
                <p:tgtEl>
                  <p:spTgt spid="26"/>
                </p:tgtEl>
              </p:cMediaNode>
            </p:video>
            <p:seq concurrent="1" nextAc="seek">
              <p:cTn id="9" restart="whenNotActive" fill="hold" evtFilter="cancelBubble" nodeType="interactiveSeq">
                <p:stCondLst>
                  <p:cond evt="onClick" delay="0">
                    <p:tgtEl>
                      <p:spTgt spid="2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l="17648" t="5758" b="11704"/>
          <a:stretch/>
        </p:blipFill>
        <p:spPr>
          <a:xfrm flipH="1">
            <a:off x="0" y="-2"/>
            <a:ext cx="12192000" cy="6858001"/>
          </a:xfrm>
          <a:prstGeom prst="rect">
            <a:avLst/>
          </a:prstGeom>
        </p:spPr>
      </p:pic>
      <p:sp>
        <p:nvSpPr>
          <p:cNvPr id="7" name="사다리꼴 3"/>
          <p:cNvSpPr/>
          <p:nvPr/>
        </p:nvSpPr>
        <p:spPr>
          <a:xfrm>
            <a:off x="0" y="-2"/>
            <a:ext cx="1220651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901" y="563337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Exercise Together</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342900" y="535864"/>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342900" y="3606661"/>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Sharing / comparing</a:t>
            </a:r>
          </a:p>
          <a:p>
            <a:pPr algn="ctr"/>
            <a:r>
              <a:rPr lang="en-US" altLang="ko-KR" sz="2800" dirty="0">
                <a:latin typeface="-윤고딕320" panose="02030504000101010101" pitchFamily="18" charset="-127"/>
                <a:ea typeface="-윤고딕320" panose="02030504000101010101" pitchFamily="18" charset="-127"/>
              </a:rPr>
              <a:t>e</a:t>
            </a:r>
            <a:r>
              <a:rPr lang="en-US" altLang="ko-KR" sz="2800" dirty="0" smtClean="0">
                <a:latin typeface="-윤고딕320" panose="02030504000101010101" pitchFamily="18" charset="-127"/>
                <a:ea typeface="-윤고딕320" panose="02030504000101010101" pitchFamily="18" charset="-127"/>
              </a:rPr>
              <a:t>xercise records</a:t>
            </a:r>
            <a:endParaRPr lang="ko-KR" altLang="en-US" sz="2800" dirty="0">
              <a:latin typeface="-윤고딕320" panose="02030504000101010101" pitchFamily="18" charset="-127"/>
              <a:ea typeface="-윤고딕320" panose="02030504000101010101" pitchFamily="18" charset="-127"/>
            </a:endParaRPr>
          </a:p>
        </p:txBody>
      </p:sp>
      <p:pic>
        <p:nvPicPr>
          <p:cNvPr id="2" name="그림 1"/>
          <p:cNvPicPr>
            <a:picLocks noChangeAspect="1"/>
          </p:cNvPicPr>
          <p:nvPr/>
        </p:nvPicPr>
        <p:blipFill rotWithShape="1">
          <a:blip r:embed="rId4">
            <a:extLst>
              <a:ext uri="{28A0092B-C50C-407E-A947-70E740481C1C}">
                <a14:useLocalDpi xmlns:a14="http://schemas.microsoft.com/office/drawing/2010/main" val="0"/>
              </a:ext>
            </a:extLst>
          </a:blip>
          <a:srcRect l="29680" r="17472" b="21499"/>
          <a:stretch/>
        </p:blipFill>
        <p:spPr>
          <a:xfrm>
            <a:off x="522987" y="707478"/>
            <a:ext cx="3376801" cy="2703761"/>
          </a:xfrm>
          <a:prstGeom prst="rect">
            <a:avLst/>
          </a:prstGeom>
          <a:ln w="19050">
            <a:solidFill>
              <a:schemeClr val="tx1"/>
            </a:solidFill>
          </a:ln>
        </p:spPr>
      </p:pic>
      <p:sp>
        <p:nvSpPr>
          <p:cNvPr id="22" name="TextBox 21"/>
          <p:cNvSpPr txBox="1"/>
          <p:nvPr/>
        </p:nvSpPr>
        <p:spPr>
          <a:xfrm>
            <a:off x="339726" y="4643765"/>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[Nike</a:t>
            </a:r>
            <a:r>
              <a:rPr lang="en-US" altLang="ko-KR" sz="2000" dirty="0" smtClean="0">
                <a:solidFill>
                  <a:schemeClr val="bg1"/>
                </a:solidFill>
                <a:latin typeface="-윤고딕320" panose="02030504000101010101" pitchFamily="18" charset="-127"/>
                <a:ea typeface="-윤고딕320" panose="02030504000101010101" pitchFamily="18" charset="-127"/>
              </a:rPr>
              <a:t>+]</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19490303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사다리꼴 3"/>
          <p:cNvSpPr/>
          <p:nvPr/>
        </p:nvSpPr>
        <p:spPr>
          <a:xfrm>
            <a:off x="334964" y="549275"/>
            <a:ext cx="2836499"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42901"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Game Flow</a:t>
            </a:r>
          </a:p>
        </p:txBody>
      </p:sp>
      <p:sp>
        <p:nvSpPr>
          <p:cNvPr id="23" name="직사각형 22"/>
          <p:cNvSpPr/>
          <p:nvPr/>
        </p:nvSpPr>
        <p:spPr>
          <a:xfrm>
            <a:off x="335361"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1060313" y="1284790"/>
            <a:ext cx="4699671"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060313" y="3009301"/>
            <a:ext cx="4691735"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60313" y="1577064"/>
            <a:ext cx="4413683"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Compartment Ordering</a:t>
            </a:r>
          </a:p>
        </p:txBody>
      </p:sp>
      <p:sp>
        <p:nvSpPr>
          <p:cNvPr id="12" name="TextBox 11"/>
          <p:cNvSpPr txBox="1"/>
          <p:nvPr/>
        </p:nvSpPr>
        <p:spPr>
          <a:xfrm>
            <a:off x="1060313" y="3319188"/>
            <a:ext cx="3690124"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Train Running</a:t>
            </a:r>
          </a:p>
        </p:txBody>
      </p:sp>
      <p:sp>
        <p:nvSpPr>
          <p:cNvPr id="14" name="TextBox 13"/>
          <p:cNvSpPr txBox="1"/>
          <p:nvPr/>
        </p:nvSpPr>
        <p:spPr>
          <a:xfrm>
            <a:off x="1060313" y="1286195"/>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Competitive phase</a:t>
            </a:r>
          </a:p>
        </p:txBody>
      </p:sp>
      <p:sp>
        <p:nvSpPr>
          <p:cNvPr id="15" name="TextBox 14"/>
          <p:cNvSpPr txBox="1"/>
          <p:nvPr/>
        </p:nvSpPr>
        <p:spPr>
          <a:xfrm>
            <a:off x="1060313" y="3011411"/>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Cooperative phase</a:t>
            </a:r>
          </a:p>
        </p:txBody>
      </p:sp>
      <p:pic>
        <p:nvPicPr>
          <p:cNvPr id="28" name="1.CompartmentOrde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01828" y="1299635"/>
            <a:ext cx="5955210" cy="1553533"/>
          </a:xfrm>
          <a:prstGeom prst="rect">
            <a:avLst/>
          </a:prstGeom>
        </p:spPr>
      </p:pic>
      <p:pic>
        <p:nvPicPr>
          <p:cNvPr id="29" name="2.TrainRunni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09765" y="3019974"/>
            <a:ext cx="5947273" cy="1551463"/>
          </a:xfrm>
          <a:prstGeom prst="rect">
            <a:avLst/>
          </a:prstGeom>
        </p:spPr>
      </p:pic>
      <p:sp>
        <p:nvSpPr>
          <p:cNvPr id="5" name="직사각형 4"/>
          <p:cNvSpPr/>
          <p:nvPr/>
        </p:nvSpPr>
        <p:spPr>
          <a:xfrm>
            <a:off x="5901828" y="1284790"/>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5901828" y="3004875"/>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060313" y="2247751"/>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Establishing a target stroke rate </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train cars racing</a:t>
            </a:r>
          </a:p>
        </p:txBody>
      </p:sp>
      <p:sp>
        <p:nvSpPr>
          <p:cNvPr id="36" name="TextBox 35"/>
          <p:cNvSpPr txBox="1"/>
          <p:nvPr/>
        </p:nvSpPr>
        <p:spPr>
          <a:xfrm>
            <a:off x="1070884" y="3967149"/>
            <a:ext cx="4681480" cy="615553"/>
          </a:xfrm>
          <a:prstGeom prst="rect">
            <a:avLst/>
          </a:prstGeom>
          <a:noFill/>
        </p:spPr>
        <p:txBody>
          <a:bodyPr wrap="square" lIns="72000" tIns="0" rIns="72000" bIns="0" rtlCol="0">
            <a:spAutoFit/>
          </a:bodyPr>
          <a:lstStyle/>
          <a:p>
            <a:pPr algn="r"/>
            <a:r>
              <a:rPr lang="en-US" altLang="ko-KR" sz="2000" dirty="0" smtClean="0">
                <a:solidFill>
                  <a:srgbClr val="FFC000"/>
                </a:solidFill>
                <a:latin typeface="-윤고딕320" panose="02030504000101010101" pitchFamily="18" charset="-127"/>
                <a:ea typeface="-윤고딕320" panose="02030504000101010101" pitchFamily="18" charset="-127"/>
              </a:rPr>
              <a:t>Maintaining</a:t>
            </a:r>
            <a:r>
              <a:rPr lang="en-US" altLang="ko-KR" sz="2000" dirty="0" smtClean="0">
                <a:solidFill>
                  <a:schemeClr val="bg1"/>
                </a:solidFill>
                <a:latin typeface="-윤고딕320" panose="02030504000101010101" pitchFamily="18" charset="-127"/>
                <a:ea typeface="-윤고딕320" panose="02030504000101010101" pitchFamily="18" charset="-127"/>
              </a:rPr>
              <a:t> a target stroke rate</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a:t>
            </a:r>
            <a:r>
              <a:rPr lang="en-US" altLang="ko-KR" sz="2000" dirty="0" smtClean="0">
                <a:solidFill>
                  <a:srgbClr val="FFC000"/>
                </a:solidFill>
                <a:latin typeface="-윤고딕320" panose="02030504000101010101" pitchFamily="18" charset="-127"/>
                <a:ea typeface="-윤고딕320" panose="02030504000101010101" pitchFamily="18" charset="-127"/>
              </a:rPr>
              <a:t>pseudo-cooperation</a:t>
            </a:r>
            <a:r>
              <a:rPr lang="en-US" altLang="ko-KR" sz="2000" dirty="0" smtClean="0">
                <a:solidFill>
                  <a:schemeClr val="bg1"/>
                </a:solidFill>
                <a:latin typeface="-윤고딕320" panose="02030504000101010101" pitchFamily="18" charset="-127"/>
                <a:ea typeface="-윤고딕320" panose="02030504000101010101" pitchFamily="18" charset="-127"/>
              </a:rPr>
              <a:t> </a:t>
            </a:r>
          </a:p>
        </p:txBody>
      </p:sp>
      <p:sp>
        <p:nvSpPr>
          <p:cNvPr id="2" name="직사각형 1"/>
          <p:cNvSpPr/>
          <p:nvPr/>
        </p:nvSpPr>
        <p:spPr>
          <a:xfrm>
            <a:off x="1060313" y="1205442"/>
            <a:ext cx="11131687" cy="1745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꺾인 연결선 19"/>
          <p:cNvCxnSpPr>
            <a:stCxn id="21" idx="2"/>
          </p:cNvCxnSpPr>
          <p:nvPr/>
        </p:nvCxnSpPr>
        <p:spPr>
          <a:xfrm rot="5400000" flipH="1">
            <a:off x="6608730" y="2310972"/>
            <a:ext cx="10238" cy="4531169"/>
          </a:xfrm>
          <a:prstGeom prst="bentConnector4">
            <a:avLst>
              <a:gd name="adj1" fmla="val -1339715"/>
              <a:gd name="adj2" fmla="val 100420"/>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직사각형 37"/>
          <p:cNvSpPr/>
          <p:nvPr/>
        </p:nvSpPr>
        <p:spPr>
          <a:xfrm>
            <a:off x="344692" y="1292261"/>
            <a:ext cx="568021" cy="50222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rot="16200000">
            <a:off x="-1578139" y="3557140"/>
            <a:ext cx="4413683" cy="492443"/>
          </a:xfrm>
          <a:prstGeom prst="rect">
            <a:avLst/>
          </a:prstGeom>
          <a:noFill/>
        </p:spPr>
        <p:txBody>
          <a:bodyPr wrap="square" lIns="72000" tIns="0" rIns="0" bIns="0" rtlCol="0">
            <a:spAutoFit/>
          </a:bodyPr>
          <a:lstStyle/>
          <a:p>
            <a:pPr algn="ctr"/>
            <a:r>
              <a:rPr lang="en-US" altLang="ko-KR" sz="3200" dirty="0" smtClean="0">
                <a:solidFill>
                  <a:schemeClr val="bg1"/>
                </a:solidFill>
                <a:latin typeface="-윤고딕320" panose="02030504000101010101" pitchFamily="18" charset="-127"/>
                <a:ea typeface="-윤고딕320" panose="02030504000101010101" pitchFamily="18" charset="-127"/>
              </a:rPr>
              <a:t>Single Round</a:t>
            </a:r>
          </a:p>
        </p:txBody>
      </p:sp>
    </p:spTree>
    <p:extLst>
      <p:ext uri="{BB962C8B-B14F-4D97-AF65-F5344CB8AC3E}">
        <p14:creationId xmlns:p14="http://schemas.microsoft.com/office/powerpoint/2010/main" val="20917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8"/>
                                        </p:tgtEl>
                                      </p:cBhvr>
                                    </p:cmd>
                                  </p:childTnLst>
                                </p:cTn>
                              </p:par>
                            </p:childTnLst>
                          </p:cTn>
                        </p:par>
                      </p:childTnLst>
                    </p:cTn>
                  </p:par>
                </p:childTnLst>
              </p:cTn>
              <p:nextCondLst>
                <p:cond evt="onClick" delay="0">
                  <p:tgtEl>
                    <p:spTgt spid="28"/>
                  </p:tgtEl>
                </p:cond>
              </p:nextCondLst>
            </p:seq>
            <p:video>
              <p:cMediaNode vol="80000">
                <p:cTn id="12" fill="hold" display="0">
                  <p:stCondLst>
                    <p:cond delay="indefinite"/>
                  </p:stCondLst>
                </p:cTn>
                <p:tgtEl>
                  <p:spTgt spid="28"/>
                </p:tgtEl>
              </p:cMediaNode>
            </p:video>
            <p:video>
              <p:cMediaNode vol="80000">
                <p:cTn id="13" repeatCount="indefinite" fill="remove" display="0">
                  <p:stCondLst>
                    <p:cond delay="indefinite"/>
                  </p:stCondLst>
                </p:cTn>
                <p:tgtEl>
                  <p:spTgt spid="29"/>
                </p:tgtEl>
              </p:cMediaNode>
            </p:video>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사다리꼴 3"/>
          <p:cNvSpPr/>
          <p:nvPr/>
        </p:nvSpPr>
        <p:spPr>
          <a:xfrm>
            <a:off x="334964" y="549275"/>
            <a:ext cx="2836499"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42901" y="47924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Game Flow</a:t>
            </a:r>
          </a:p>
        </p:txBody>
      </p:sp>
      <p:sp>
        <p:nvSpPr>
          <p:cNvPr id="23" name="직사각형 22"/>
          <p:cNvSpPr/>
          <p:nvPr/>
        </p:nvSpPr>
        <p:spPr>
          <a:xfrm>
            <a:off x="335361" y="381974"/>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1060313" y="1284790"/>
            <a:ext cx="4699671"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060313" y="3009301"/>
            <a:ext cx="4691735"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60313" y="4731925"/>
            <a:ext cx="4681480" cy="15768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60313" y="1577064"/>
            <a:ext cx="4413683"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Compartment Ordering</a:t>
            </a:r>
          </a:p>
        </p:txBody>
      </p:sp>
      <p:sp>
        <p:nvSpPr>
          <p:cNvPr id="12" name="TextBox 11"/>
          <p:cNvSpPr txBox="1"/>
          <p:nvPr/>
        </p:nvSpPr>
        <p:spPr>
          <a:xfrm>
            <a:off x="1060313" y="3319188"/>
            <a:ext cx="3690124"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Train Running</a:t>
            </a:r>
          </a:p>
        </p:txBody>
      </p:sp>
      <p:sp>
        <p:nvSpPr>
          <p:cNvPr id="13" name="TextBox 12"/>
          <p:cNvSpPr txBox="1"/>
          <p:nvPr/>
        </p:nvSpPr>
        <p:spPr>
          <a:xfrm>
            <a:off x="1060313" y="5037984"/>
            <a:ext cx="2305050" cy="492443"/>
          </a:xfrm>
          <a:prstGeom prst="rect">
            <a:avLst/>
          </a:prstGeom>
          <a:noFill/>
        </p:spPr>
        <p:txBody>
          <a:bodyPr wrap="square" lIns="72000" tIns="0" rIns="0" bIns="0" rtlCol="0">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Train Stop</a:t>
            </a:r>
          </a:p>
        </p:txBody>
      </p:sp>
      <p:sp>
        <p:nvSpPr>
          <p:cNvPr id="14" name="TextBox 13"/>
          <p:cNvSpPr txBox="1"/>
          <p:nvPr/>
        </p:nvSpPr>
        <p:spPr>
          <a:xfrm>
            <a:off x="1060313" y="1286195"/>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Competitive phase</a:t>
            </a:r>
          </a:p>
        </p:txBody>
      </p:sp>
      <p:sp>
        <p:nvSpPr>
          <p:cNvPr id="15" name="TextBox 14"/>
          <p:cNvSpPr txBox="1"/>
          <p:nvPr/>
        </p:nvSpPr>
        <p:spPr>
          <a:xfrm>
            <a:off x="1060313" y="3011411"/>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Cooperative phase</a:t>
            </a:r>
          </a:p>
        </p:txBody>
      </p:sp>
      <p:sp>
        <p:nvSpPr>
          <p:cNvPr id="19" name="TextBox 18"/>
          <p:cNvSpPr txBox="1"/>
          <p:nvPr/>
        </p:nvSpPr>
        <p:spPr>
          <a:xfrm>
            <a:off x="1060313" y="4730207"/>
            <a:ext cx="2305050" cy="307777"/>
          </a:xfrm>
          <a:prstGeom prst="rect">
            <a:avLst/>
          </a:prstGeom>
          <a:noFill/>
        </p:spPr>
        <p:txBody>
          <a:bodyPr wrap="square" lIns="72000" tIns="0" rIns="72000" bIns="0" rtlCol="0">
            <a:spAutoFit/>
          </a:bodyPr>
          <a:lstStyle/>
          <a:p>
            <a:r>
              <a:rPr lang="en-US" altLang="ko-KR" sz="2000" dirty="0" smtClean="0">
                <a:solidFill>
                  <a:srgbClr val="FFC000"/>
                </a:solidFill>
                <a:latin typeface="-윤고딕320" panose="02030504000101010101" pitchFamily="18" charset="-127"/>
                <a:ea typeface="-윤고딕320" panose="02030504000101010101" pitchFamily="18" charset="-127"/>
              </a:rPr>
              <a:t>Break phase</a:t>
            </a:r>
          </a:p>
        </p:txBody>
      </p:sp>
      <p:pic>
        <p:nvPicPr>
          <p:cNvPr id="28" name="1.CompartmentOrde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01828" y="1299635"/>
            <a:ext cx="5955210" cy="1553533"/>
          </a:xfrm>
          <a:prstGeom prst="rect">
            <a:avLst/>
          </a:prstGeom>
        </p:spPr>
      </p:pic>
      <p:pic>
        <p:nvPicPr>
          <p:cNvPr id="29" name="2.TrainRunni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909765" y="3019974"/>
            <a:ext cx="5947273" cy="1551463"/>
          </a:xfrm>
          <a:prstGeom prst="rect">
            <a:avLst/>
          </a:prstGeom>
        </p:spPr>
      </p:pic>
      <p:pic>
        <p:nvPicPr>
          <p:cNvPr id="30" name="3.TrainSto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909765" y="4743542"/>
            <a:ext cx="5947273" cy="1551463"/>
          </a:xfrm>
          <a:prstGeom prst="rect">
            <a:avLst/>
          </a:prstGeom>
        </p:spPr>
      </p:pic>
      <p:sp>
        <p:nvSpPr>
          <p:cNvPr id="5" name="직사각형 4"/>
          <p:cNvSpPr/>
          <p:nvPr/>
        </p:nvSpPr>
        <p:spPr>
          <a:xfrm>
            <a:off x="5901828" y="1284790"/>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5901828" y="3004875"/>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5901828" y="4733382"/>
            <a:ext cx="5955210" cy="1576800"/>
          </a:xfrm>
          <a:prstGeom prst="rect">
            <a:avLst/>
          </a:prstGeom>
          <a:noFill/>
          <a:ln w="28575">
            <a:solidFill>
              <a:srgbClr val="005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p:cNvSpPr/>
          <p:nvPr/>
        </p:nvSpPr>
        <p:spPr>
          <a:xfrm>
            <a:off x="344692" y="1292261"/>
            <a:ext cx="568021" cy="50222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060313" y="2247751"/>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Establishing a target stroke rate </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train cars racing</a:t>
            </a:r>
          </a:p>
        </p:txBody>
      </p:sp>
      <p:sp>
        <p:nvSpPr>
          <p:cNvPr id="34" name="TextBox 33"/>
          <p:cNvSpPr txBox="1"/>
          <p:nvPr/>
        </p:nvSpPr>
        <p:spPr>
          <a:xfrm rot="16200000">
            <a:off x="-1578139" y="3557140"/>
            <a:ext cx="4413683" cy="492443"/>
          </a:xfrm>
          <a:prstGeom prst="rect">
            <a:avLst/>
          </a:prstGeom>
          <a:noFill/>
        </p:spPr>
        <p:txBody>
          <a:bodyPr wrap="square" lIns="72000" tIns="0" rIns="0" bIns="0" rtlCol="0">
            <a:spAutoFit/>
          </a:bodyPr>
          <a:lstStyle/>
          <a:p>
            <a:pPr algn="ctr"/>
            <a:r>
              <a:rPr lang="en-US" altLang="ko-KR" sz="3200" dirty="0" smtClean="0">
                <a:solidFill>
                  <a:schemeClr val="bg1"/>
                </a:solidFill>
                <a:latin typeface="-윤고딕320" panose="02030504000101010101" pitchFamily="18" charset="-127"/>
                <a:ea typeface="-윤고딕320" panose="02030504000101010101" pitchFamily="18" charset="-127"/>
              </a:rPr>
              <a:t>Single Round</a:t>
            </a:r>
          </a:p>
        </p:txBody>
      </p:sp>
      <p:sp>
        <p:nvSpPr>
          <p:cNvPr id="36" name="TextBox 35"/>
          <p:cNvSpPr txBox="1"/>
          <p:nvPr/>
        </p:nvSpPr>
        <p:spPr>
          <a:xfrm>
            <a:off x="1070884" y="3967149"/>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Maintaining a target stroke rate</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with pseudo-cooperation </a:t>
            </a:r>
          </a:p>
        </p:txBody>
      </p:sp>
      <p:sp>
        <p:nvSpPr>
          <p:cNvPr id="37" name="TextBox 36"/>
          <p:cNvSpPr txBox="1"/>
          <p:nvPr/>
        </p:nvSpPr>
        <p:spPr>
          <a:xfrm>
            <a:off x="1060313" y="5695881"/>
            <a:ext cx="4681480" cy="615553"/>
          </a:xfrm>
          <a:prstGeom prst="rect">
            <a:avLst/>
          </a:prstGeom>
          <a:noFill/>
        </p:spPr>
        <p:txBody>
          <a:bodyPr wrap="square" lIns="72000" tIns="0" rIns="72000" bIns="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Taking a short break </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 informing of rankings and next round</a:t>
            </a:r>
          </a:p>
        </p:txBody>
      </p:sp>
      <p:sp>
        <p:nvSpPr>
          <p:cNvPr id="25" name="직사각형 24"/>
          <p:cNvSpPr/>
          <p:nvPr/>
        </p:nvSpPr>
        <p:spPr>
          <a:xfrm>
            <a:off x="1060313" y="1205442"/>
            <a:ext cx="11131687" cy="1745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p:cNvSpPr/>
          <p:nvPr/>
        </p:nvSpPr>
        <p:spPr>
          <a:xfrm>
            <a:off x="1059997" y="2970645"/>
            <a:ext cx="11131687" cy="1745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584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8"/>
                                        </p:tgtEl>
                                      </p:cBhvr>
                                    </p:cmd>
                                  </p:childTnLst>
                                </p:cTn>
                              </p:par>
                            </p:childTnLst>
                          </p:cTn>
                        </p:par>
                      </p:childTnLst>
                    </p:cTn>
                  </p:par>
                </p:childTnLst>
              </p:cTn>
              <p:nextCondLst>
                <p:cond evt="onClick" delay="0">
                  <p:tgtEl>
                    <p:spTgt spid="28"/>
                  </p:tgtEl>
                </p:cond>
              </p:nextCondLst>
            </p:seq>
            <p:video>
              <p:cMediaNode vol="80000">
                <p:cTn id="12" fill="hold" display="0">
                  <p:stCondLst>
                    <p:cond delay="indefinite"/>
                  </p:stCondLst>
                </p:cTn>
                <p:tgtEl>
                  <p:spTgt spid="28"/>
                </p:tgtEl>
              </p:cMediaNode>
            </p:video>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9"/>
                                        </p:tgtEl>
                                      </p:cBhvr>
                                    </p:cmd>
                                  </p:childTnLst>
                                </p:cTn>
                              </p:par>
                            </p:childTnLst>
                          </p:cTn>
                        </p:par>
                      </p:childTnLst>
                    </p:cTn>
                  </p:par>
                </p:childTnLst>
              </p:cTn>
              <p:nextCondLst>
                <p:cond evt="onClick" delay="0">
                  <p:tgtEl>
                    <p:spTgt spid="29"/>
                  </p:tgtEl>
                </p:cond>
              </p:nextCondLst>
            </p:seq>
            <p:video>
              <p:cMediaNode vol="80000">
                <p:cTn id="18" fill="hold" display="0">
                  <p:stCondLst>
                    <p:cond delay="indefinite"/>
                  </p:stCondLst>
                </p:cTn>
                <p:tgtEl>
                  <p:spTgt spid="29"/>
                </p:tgtEl>
              </p:cMediaNode>
            </p:video>
            <p:video>
              <p:cMediaNode vol="80000">
                <p:cTn id="19" repeatCount="indefinite" fill="remove" display="0">
                  <p:stCondLst>
                    <p:cond delay="indefinite"/>
                  </p:stCondLst>
                </p:cTn>
                <p:tgtEl>
                  <p:spTgt spid="30"/>
                </p:tgtEl>
              </p:cMediaNode>
            </p:video>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076" t="34890" r="18306" b="239"/>
          <a:stretch/>
        </p:blipFill>
        <p:spPr>
          <a:xfrm>
            <a:off x="0" y="-1"/>
            <a:ext cx="12192000" cy="6858001"/>
          </a:xfrm>
          <a:prstGeom prst="rect">
            <a:avLst/>
          </a:prstGeom>
        </p:spPr>
      </p:pic>
      <p:sp>
        <p:nvSpPr>
          <p:cNvPr id="33" name="사다리꼴 3"/>
          <p:cNvSpPr/>
          <p:nvPr/>
        </p:nvSpPr>
        <p:spPr>
          <a:xfrm>
            <a:off x="4996662" y="5701650"/>
            <a:ext cx="6860376"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p:cNvSpPr/>
          <p:nvPr/>
        </p:nvSpPr>
        <p:spPr>
          <a:xfrm>
            <a:off x="49970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TextBox 51"/>
          <p:cNvSpPr txBox="1"/>
          <p:nvPr/>
        </p:nvSpPr>
        <p:spPr>
          <a:xfrm>
            <a:off x="4996662" y="5631617"/>
            <a:ext cx="69461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Peephole Interaction Design</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421334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076" t="34890" r="18306" b="239"/>
          <a:stretch/>
        </p:blipFill>
        <p:spPr>
          <a:xfrm>
            <a:off x="0" y="-1"/>
            <a:ext cx="12192000" cy="6890544"/>
          </a:xfrm>
          <a:prstGeom prst="rect">
            <a:avLst/>
          </a:prstGeom>
        </p:spPr>
      </p:pic>
      <p:sp>
        <p:nvSpPr>
          <p:cNvPr id="9" name="직사각형 8"/>
          <p:cNvSpPr/>
          <p:nvPr/>
        </p:nvSpPr>
        <p:spPr>
          <a:xfrm>
            <a:off x="0" y="-1"/>
            <a:ext cx="12192000" cy="21234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0" y="3229338"/>
            <a:ext cx="12192000" cy="36612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4996662" y="5631617"/>
            <a:ext cx="69461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Peephole Interaction Design</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1" y="3428998"/>
            <a:ext cx="12192000" cy="171000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334963" y="4580104"/>
            <a:ext cx="11526837" cy="539942"/>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Providing a </a:t>
            </a:r>
            <a:r>
              <a:rPr lang="en-US" altLang="ko-KR" sz="2800" dirty="0">
                <a:latin typeface="-윤고딕320" panose="02030504000101010101" pitchFamily="18" charset="-127"/>
                <a:ea typeface="-윤고딕320" panose="02030504000101010101" pitchFamily="18" charset="-127"/>
              </a:rPr>
              <a:t>limited view of a larger information space</a:t>
            </a:r>
            <a:endParaRPr lang="ko-KR" altLang="en-US" sz="2800" dirty="0">
              <a:latin typeface="-윤고딕320" panose="02030504000101010101" pitchFamily="18" charset="-127"/>
              <a:ea typeface="-윤고딕320" panose="02030504000101010101" pitchFamily="18" charset="-127"/>
            </a:endParaRPr>
          </a:p>
        </p:txBody>
      </p:sp>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1682" y="3552813"/>
            <a:ext cx="908635" cy="913740"/>
          </a:xfrm>
          <a:prstGeom prst="rect">
            <a:avLst/>
          </a:prstGeom>
        </p:spPr>
      </p:pic>
    </p:spTree>
    <p:extLst>
      <p:ext uri="{BB962C8B-B14F-4D97-AF65-F5344CB8AC3E}">
        <p14:creationId xmlns:p14="http://schemas.microsoft.com/office/powerpoint/2010/main" val="716697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076" t="34890" r="18306" b="239"/>
          <a:stretch/>
        </p:blipFill>
        <p:spPr>
          <a:xfrm>
            <a:off x="0" y="-1"/>
            <a:ext cx="12192000" cy="6890544"/>
          </a:xfrm>
          <a:prstGeom prst="rect">
            <a:avLst/>
          </a:prstGeom>
        </p:spPr>
      </p:pic>
      <p:sp>
        <p:nvSpPr>
          <p:cNvPr id="9" name="직사각형 8"/>
          <p:cNvSpPr/>
          <p:nvPr/>
        </p:nvSpPr>
        <p:spPr>
          <a:xfrm>
            <a:off x="0" y="-1"/>
            <a:ext cx="12192000" cy="21234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0" y="3229338"/>
            <a:ext cx="12192000" cy="36612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4996662" y="5631617"/>
            <a:ext cx="69461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Peephole Interaction Design</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1" y="3428998"/>
            <a:ext cx="12192000" cy="171000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334963" y="4580104"/>
            <a:ext cx="11526837" cy="539942"/>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Providing a </a:t>
            </a:r>
            <a:r>
              <a:rPr lang="en-US" altLang="ko-KR" sz="2800" dirty="0">
                <a:latin typeface="-윤고딕320" panose="02030504000101010101" pitchFamily="18" charset="-127"/>
                <a:ea typeface="-윤고딕320" panose="02030504000101010101" pitchFamily="18" charset="-127"/>
              </a:rPr>
              <a:t>limited view of a larger information space</a:t>
            </a:r>
            <a:endParaRPr lang="ko-KR" altLang="en-US" sz="2800" dirty="0">
              <a:latin typeface="-윤고딕320" panose="02030504000101010101" pitchFamily="18" charset="-127"/>
              <a:ea typeface="-윤고딕320" panose="02030504000101010101" pitchFamily="18" charset="-127"/>
            </a:endParaRPr>
          </a:p>
        </p:txBody>
      </p:sp>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1682" y="3552813"/>
            <a:ext cx="908635" cy="913740"/>
          </a:xfrm>
          <a:prstGeom prst="rect">
            <a:avLst/>
          </a:prstGeom>
        </p:spPr>
      </p:pic>
      <p:cxnSp>
        <p:nvCxnSpPr>
          <p:cNvPr id="13" name="꺾인 연결선 12"/>
          <p:cNvCxnSpPr>
            <a:endCxn id="12" idx="1"/>
          </p:cNvCxnSpPr>
          <p:nvPr/>
        </p:nvCxnSpPr>
        <p:spPr>
          <a:xfrm rot="5400000" flipH="1" flipV="1">
            <a:off x="1590264" y="2441346"/>
            <a:ext cx="1596580" cy="378722"/>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그룹 31"/>
          <p:cNvGrpSpPr/>
          <p:nvPr/>
        </p:nvGrpSpPr>
        <p:grpSpPr>
          <a:xfrm>
            <a:off x="2577914" y="312516"/>
            <a:ext cx="7036169" cy="3039802"/>
            <a:chOff x="1338487" y="312516"/>
            <a:chExt cx="7036169" cy="3039802"/>
          </a:xfrm>
        </p:grpSpPr>
        <p:sp>
          <p:nvSpPr>
            <p:cNvPr id="12" name="모서리가 둥근 직사각형 11"/>
            <p:cNvSpPr/>
            <p:nvPr/>
          </p:nvSpPr>
          <p:spPr>
            <a:xfrm>
              <a:off x="1338488" y="312516"/>
              <a:ext cx="3441855" cy="3039802"/>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en-US" altLang="ko-KR" sz="2400" dirty="0" smtClean="0">
                <a:solidFill>
                  <a:srgbClr val="FFC000"/>
                </a:solidFill>
              </a:endParaRPr>
            </a:p>
          </p:txBody>
        </p:sp>
        <p:pic>
          <p:nvPicPr>
            <p:cNvPr id="4" name="그림 3"/>
            <p:cNvPicPr>
              <a:picLocks noChangeAspect="1"/>
            </p:cNvPicPr>
            <p:nvPr/>
          </p:nvPicPr>
          <p:blipFill rotWithShape="1">
            <a:blip r:embed="rId6" cstate="print">
              <a:extLst>
                <a:ext uri="{28A0092B-C50C-407E-A947-70E740481C1C}">
                  <a14:useLocalDpi xmlns:a14="http://schemas.microsoft.com/office/drawing/2010/main" val="0"/>
                </a:ext>
              </a:extLst>
            </a:blip>
            <a:srcRect l="13291" r="29842"/>
            <a:stretch/>
          </p:blipFill>
          <p:spPr>
            <a:xfrm>
              <a:off x="2207770" y="471986"/>
              <a:ext cx="1703291" cy="1684807"/>
            </a:xfrm>
            <a:prstGeom prst="rect">
              <a:avLst/>
            </a:prstGeom>
            <a:ln w="76200">
              <a:solidFill>
                <a:srgbClr val="FFC000"/>
              </a:solidFill>
            </a:ln>
          </p:spPr>
        </p:pic>
        <p:sp>
          <p:nvSpPr>
            <p:cNvPr id="25" name="TextBox 24"/>
            <p:cNvSpPr txBox="1"/>
            <p:nvPr/>
          </p:nvSpPr>
          <p:spPr>
            <a:xfrm>
              <a:off x="1338487" y="2244322"/>
              <a:ext cx="3441856" cy="1107996"/>
            </a:xfrm>
            <a:prstGeom prst="rect">
              <a:avLst/>
            </a:prstGeom>
            <a:noFill/>
          </p:spPr>
          <p:txBody>
            <a:bodyPr wrap="square" lIns="72000" tIns="0" rIns="72000" bIns="0" rtlCol="0">
              <a:spAutoFit/>
            </a:bodyPr>
            <a:lstStyle/>
            <a:p>
              <a:pPr algn="ctr"/>
              <a:r>
                <a:rPr lang="en-US" altLang="ko-KR" sz="2400" spc="-150" dirty="0" smtClean="0">
                  <a:solidFill>
                    <a:srgbClr val="FFC000"/>
                  </a:solidFill>
                  <a:latin typeface="-윤고딕320" panose="02030504000101010101" pitchFamily="18" charset="-127"/>
                  <a:ea typeface="-윤고딕320" panose="02030504000101010101" pitchFamily="18" charset="-127"/>
                </a:rPr>
                <a:t>Navigating large info. spaces in hand-held devices with </a:t>
              </a:r>
              <a:r>
                <a:rPr lang="en-US" altLang="ko-KR" sz="2400" spc="-150" dirty="0">
                  <a:solidFill>
                    <a:srgbClr val="FFC000"/>
                  </a:solidFill>
                  <a:latin typeface="-윤고딕320" panose="02030504000101010101" pitchFamily="18" charset="-127"/>
                  <a:ea typeface="-윤고딕320" panose="02030504000101010101" pitchFamily="18" charset="-127"/>
                </a:rPr>
                <a:t>small </a:t>
              </a:r>
              <a:r>
                <a:rPr lang="en-US" altLang="ko-KR" sz="2400" spc="-150" dirty="0" smtClean="0">
                  <a:solidFill>
                    <a:srgbClr val="FFC000"/>
                  </a:solidFill>
                  <a:latin typeface="-윤고딕320" panose="02030504000101010101" pitchFamily="18" charset="-127"/>
                  <a:ea typeface="-윤고딕320" panose="02030504000101010101" pitchFamily="18" charset="-127"/>
                </a:rPr>
                <a:t>displays</a:t>
              </a:r>
              <a:endParaRPr lang="ko-KR" altLang="en-US" sz="2400" spc="-150" dirty="0">
                <a:solidFill>
                  <a:srgbClr val="FFC000"/>
                </a:solidFill>
                <a:latin typeface="-윤고딕320" panose="02030504000101010101" pitchFamily="18" charset="-127"/>
                <a:ea typeface="-윤고딕320" panose="02030504000101010101" pitchFamily="18" charset="-127"/>
              </a:endParaRPr>
            </a:p>
          </p:txBody>
        </p:sp>
        <p:sp>
          <p:nvSpPr>
            <p:cNvPr id="30" name="모서리가 둥근 직사각형 29"/>
            <p:cNvSpPr/>
            <p:nvPr/>
          </p:nvSpPr>
          <p:spPr>
            <a:xfrm>
              <a:off x="4932800" y="312516"/>
              <a:ext cx="3441855" cy="3039802"/>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en-US" altLang="ko-KR" sz="2400" dirty="0" smtClean="0">
                <a:solidFill>
                  <a:srgbClr val="FFC000"/>
                </a:solidFill>
              </a:endParaRPr>
            </a:p>
          </p:txBody>
        </p:sp>
        <p:pic>
          <p:nvPicPr>
            <p:cNvPr id="28" name="그림 27"/>
            <p:cNvPicPr>
              <a:picLocks noChangeAspect="1"/>
            </p:cNvPicPr>
            <p:nvPr/>
          </p:nvPicPr>
          <p:blipFill rotWithShape="1">
            <a:blip r:embed="rId7" cstate="print">
              <a:extLst>
                <a:ext uri="{28A0092B-C50C-407E-A947-70E740481C1C}">
                  <a14:useLocalDpi xmlns:a14="http://schemas.microsoft.com/office/drawing/2010/main" val="0"/>
                </a:ext>
              </a:extLst>
            </a:blip>
            <a:srcRect l="18260" r="22687"/>
            <a:stretch/>
          </p:blipFill>
          <p:spPr>
            <a:xfrm>
              <a:off x="5801814" y="471987"/>
              <a:ext cx="1703826" cy="1695656"/>
            </a:xfrm>
            <a:prstGeom prst="rect">
              <a:avLst/>
            </a:prstGeom>
            <a:ln w="76200">
              <a:solidFill>
                <a:srgbClr val="FFC000"/>
              </a:solidFill>
            </a:ln>
          </p:spPr>
        </p:pic>
        <p:sp>
          <p:nvSpPr>
            <p:cNvPr id="33" name="TextBox 32"/>
            <p:cNvSpPr txBox="1"/>
            <p:nvPr/>
          </p:nvSpPr>
          <p:spPr>
            <a:xfrm>
              <a:off x="4932800" y="2253798"/>
              <a:ext cx="3441856" cy="738664"/>
            </a:xfrm>
            <a:prstGeom prst="rect">
              <a:avLst/>
            </a:prstGeom>
            <a:noFill/>
          </p:spPr>
          <p:txBody>
            <a:bodyPr wrap="square" lIns="72000" tIns="0" rIns="72000" bIns="0" rtlCol="0">
              <a:spAutoFit/>
            </a:bodyPr>
            <a:lstStyle/>
            <a:p>
              <a:pPr algn="ctr"/>
              <a:r>
                <a:rPr lang="en-US" altLang="ko-KR" sz="2400" i="1" spc="-150" dirty="0" smtClean="0">
                  <a:solidFill>
                    <a:srgbClr val="FFC000"/>
                  </a:solidFill>
                  <a:latin typeface="-윤고딕320" panose="02030504000101010101" pitchFamily="18" charset="-127"/>
                  <a:ea typeface="-윤고딕320" panose="02030504000101010101" pitchFamily="18" charset="-127"/>
                </a:rPr>
                <a:t>Fog-of-war</a:t>
              </a:r>
              <a:r>
                <a:rPr lang="en-US" altLang="ko-KR" sz="2400" spc="-150" dirty="0" smtClean="0">
                  <a:solidFill>
                    <a:srgbClr val="FFC000"/>
                  </a:solidFill>
                  <a:latin typeface="-윤고딕320" panose="02030504000101010101" pitchFamily="18" charset="-127"/>
                  <a:ea typeface="-윤고딕320" panose="02030504000101010101" pitchFamily="18" charset="-127"/>
                </a:rPr>
                <a:t> system </a:t>
              </a:r>
              <a:endParaRPr lang="en-US" altLang="ko-KR" sz="2400" spc="-150" dirty="0">
                <a:solidFill>
                  <a:srgbClr val="FFC000"/>
                </a:solidFill>
                <a:latin typeface="-윤고딕320" panose="02030504000101010101" pitchFamily="18" charset="-127"/>
                <a:ea typeface="-윤고딕320" panose="02030504000101010101" pitchFamily="18" charset="-127"/>
              </a:endParaRPr>
            </a:p>
            <a:p>
              <a:pPr algn="ctr"/>
              <a:r>
                <a:rPr lang="en-US" altLang="ko-KR" sz="2400" spc="-150" dirty="0" smtClean="0">
                  <a:solidFill>
                    <a:srgbClr val="FFC000"/>
                  </a:solidFill>
                  <a:latin typeface="-윤고딕320" panose="02030504000101010101" pitchFamily="18" charset="-127"/>
                  <a:ea typeface="-윤고딕320" panose="02030504000101010101" pitchFamily="18" charset="-127"/>
                </a:rPr>
                <a:t>in video games</a:t>
              </a:r>
              <a:endParaRPr lang="ko-KR" altLang="en-US" sz="2400" spc="-150" dirty="0">
                <a:solidFill>
                  <a:srgbClr val="FFC000"/>
                </a:solidFill>
                <a:latin typeface="-윤고딕320" panose="02030504000101010101" pitchFamily="18" charset="-127"/>
                <a:ea typeface="-윤고딕320" panose="02030504000101010101" pitchFamily="18" charset="-127"/>
              </a:endParaRPr>
            </a:p>
          </p:txBody>
        </p:sp>
      </p:grpSp>
    </p:spTree>
    <p:extLst>
      <p:ext uri="{BB962C8B-B14F-4D97-AF65-F5344CB8AC3E}">
        <p14:creationId xmlns:p14="http://schemas.microsoft.com/office/powerpoint/2010/main" val="2736022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076" t="34890" r="18306" b="239"/>
          <a:stretch/>
        </p:blipFill>
        <p:spPr>
          <a:xfrm>
            <a:off x="0" y="-1"/>
            <a:ext cx="12192000" cy="6890544"/>
          </a:xfrm>
          <a:prstGeom prst="rect">
            <a:avLst/>
          </a:prstGeom>
        </p:spPr>
      </p:pic>
      <p:sp>
        <p:nvSpPr>
          <p:cNvPr id="10" name="직사각형 9"/>
          <p:cNvSpPr/>
          <p:nvPr/>
        </p:nvSpPr>
        <p:spPr>
          <a:xfrm>
            <a:off x="0" y="-1"/>
            <a:ext cx="12192000" cy="689054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4996662" y="5631617"/>
            <a:ext cx="69461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Peephole Interaction Design</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8" name="직사각형 17"/>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68476"/>
            <a:ext cx="12192000" cy="1921048"/>
          </a:xfrm>
          <a:prstGeom prst="rect">
            <a:avLst/>
          </a:prstGeom>
        </p:spPr>
      </p:pic>
      <p:sp>
        <p:nvSpPr>
          <p:cNvPr id="19" name="직사각형 18"/>
          <p:cNvSpPr/>
          <p:nvPr/>
        </p:nvSpPr>
        <p:spPr>
          <a:xfrm>
            <a:off x="0" y="2115434"/>
            <a:ext cx="2413323" cy="253753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9572263" y="2115433"/>
            <a:ext cx="2619737" cy="253753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모서리가 둥근 직사각형 4"/>
          <p:cNvSpPr/>
          <p:nvPr/>
        </p:nvSpPr>
        <p:spPr>
          <a:xfrm>
            <a:off x="4901879" y="2199190"/>
            <a:ext cx="2181828" cy="2349661"/>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모서리가 둥근 직사각형 23"/>
          <p:cNvSpPr/>
          <p:nvPr/>
        </p:nvSpPr>
        <p:spPr>
          <a:xfrm>
            <a:off x="2485663" y="2199189"/>
            <a:ext cx="2181828" cy="2349661"/>
          </a:xfrm>
          <a:prstGeom prst="roundRect">
            <a:avLst/>
          </a:pr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모서리가 둥근 직사각형 25"/>
          <p:cNvSpPr/>
          <p:nvPr/>
        </p:nvSpPr>
        <p:spPr>
          <a:xfrm>
            <a:off x="7318095" y="2199188"/>
            <a:ext cx="2181828" cy="2349661"/>
          </a:xfrm>
          <a:prstGeom prst="roundRect">
            <a:avLst/>
          </a:pr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화살표 연결선 13"/>
          <p:cNvCxnSpPr/>
          <p:nvPr/>
        </p:nvCxnSpPr>
        <p:spPr>
          <a:xfrm>
            <a:off x="4320250" y="3477088"/>
            <a:ext cx="954912" cy="0"/>
          </a:xfrm>
          <a:prstGeom prst="straightConnector1">
            <a:avLst/>
          </a:prstGeom>
          <a:ln w="76200">
            <a:solidFill>
              <a:srgbClr val="00549D"/>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a:off x="6709458" y="3477088"/>
            <a:ext cx="954912" cy="0"/>
          </a:xfrm>
          <a:prstGeom prst="straightConnector1">
            <a:avLst/>
          </a:prstGeom>
          <a:ln w="76200">
            <a:solidFill>
              <a:srgbClr val="00549D"/>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622919" y="1178087"/>
            <a:ext cx="6946161" cy="861774"/>
          </a:xfrm>
          <a:prstGeom prst="rect">
            <a:avLst/>
          </a:prstGeom>
          <a:noFill/>
        </p:spPr>
        <p:txBody>
          <a:bodyPr wrap="square" lIns="0" tIns="0" rIns="0" bIns="0" rtlCol="0">
            <a:spAutoFit/>
          </a:bodyPr>
          <a:lstStyle/>
          <a:p>
            <a:pPr algn="ctr"/>
            <a:r>
              <a:rPr lang="en-US" altLang="ko-KR" sz="2800" dirty="0" smtClean="0">
                <a:solidFill>
                  <a:srgbClr val="FFC000"/>
                </a:solidFill>
                <a:latin typeface="-윤고딕320" panose="02030504000101010101" pitchFamily="18" charset="-127"/>
                <a:ea typeface="-윤고딕320" panose="02030504000101010101" pitchFamily="18" charset="-127"/>
              </a:rPr>
              <a:t>Subgrouping and interacting with </a:t>
            </a:r>
          </a:p>
          <a:p>
            <a:pPr algn="ctr"/>
            <a:r>
              <a:rPr lang="en-US" altLang="ko-KR" sz="2800" dirty="0" smtClean="0">
                <a:solidFill>
                  <a:srgbClr val="FFC000"/>
                </a:solidFill>
                <a:latin typeface="-윤고딕320" panose="02030504000101010101" pitchFamily="18" charset="-127"/>
                <a:ea typeface="-윤고딕320" panose="02030504000101010101" pitchFamily="18" charset="-127"/>
              </a:rPr>
              <a:t>virtually </a:t>
            </a:r>
            <a:r>
              <a:rPr lang="en-US" altLang="ko-KR" sz="2800" b="1" dirty="0" smtClean="0">
                <a:solidFill>
                  <a:srgbClr val="FFC000"/>
                </a:solidFill>
                <a:latin typeface="-윤고딕320" panose="02030504000101010101" pitchFamily="18" charset="-127"/>
                <a:ea typeface="-윤고딕320" panose="02030504000101010101" pitchFamily="18" charset="-127"/>
              </a:rPr>
              <a:t>ahead</a:t>
            </a:r>
            <a:r>
              <a:rPr lang="en-US" altLang="ko-KR" sz="2800" dirty="0" smtClean="0">
                <a:solidFill>
                  <a:srgbClr val="FFC000"/>
                </a:solidFill>
                <a:latin typeface="-윤고딕320" panose="02030504000101010101" pitchFamily="18" charset="-127"/>
                <a:ea typeface="-윤고딕320" panose="02030504000101010101" pitchFamily="18" charset="-127"/>
              </a:rPr>
              <a:t> and </a:t>
            </a:r>
            <a:r>
              <a:rPr lang="en-US" altLang="ko-KR" sz="2800" b="1" dirty="0" smtClean="0">
                <a:solidFill>
                  <a:srgbClr val="FFC000"/>
                </a:solidFill>
                <a:latin typeface="-윤고딕320" panose="02030504000101010101" pitchFamily="18" charset="-127"/>
                <a:ea typeface="-윤고딕320" panose="02030504000101010101" pitchFamily="18" charset="-127"/>
              </a:rPr>
              <a:t>behind</a:t>
            </a:r>
            <a:r>
              <a:rPr lang="en-US" altLang="ko-KR" sz="2800" dirty="0" smtClean="0">
                <a:solidFill>
                  <a:srgbClr val="FFC000"/>
                </a:solidFill>
                <a:latin typeface="-윤고딕320" panose="02030504000101010101" pitchFamily="18" charset="-127"/>
                <a:ea typeface="-윤고딕320" panose="02030504000101010101" pitchFamily="18" charset="-127"/>
              </a:rPr>
              <a:t> players </a:t>
            </a:r>
            <a:endParaRPr lang="ko-KR" altLang="en-US" sz="2800" dirty="0">
              <a:solidFill>
                <a:srgbClr val="FFC000"/>
              </a:solidFill>
              <a:latin typeface="-윤고딕320" panose="02030504000101010101" pitchFamily="18" charset="-127"/>
              <a:ea typeface="-윤고딕320" panose="02030504000101010101" pitchFamily="18" charset="-127"/>
            </a:endParaRPr>
          </a:p>
        </p:txBody>
      </p:sp>
      <p:sp>
        <p:nvSpPr>
          <p:cNvPr id="22" name="타원형 설명선 21"/>
          <p:cNvSpPr/>
          <p:nvPr/>
        </p:nvSpPr>
        <p:spPr>
          <a:xfrm>
            <a:off x="3375987" y="3803612"/>
            <a:ext cx="1620675" cy="1435263"/>
          </a:xfrm>
          <a:prstGeom prst="wedgeEllipseCallout">
            <a:avLst>
              <a:gd name="adj1" fmla="val 40749"/>
              <a:gd name="adj2" fmla="val -62011"/>
            </a:avLst>
          </a:prstGeom>
          <a:solidFill>
            <a:schemeClr val="bg1"/>
          </a:solidFill>
          <a:ln w="381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smtClean="0">
                <a:solidFill>
                  <a:srgbClr val="00549D"/>
                </a:solidFill>
                <a:latin typeface="-윤고딕320" panose="02030504000101010101" pitchFamily="18" charset="-127"/>
                <a:ea typeface="-윤고딕320" panose="02030504000101010101" pitchFamily="18" charset="-127"/>
              </a:rPr>
              <a:t>Bob is behind you!</a:t>
            </a:r>
            <a:endParaRPr lang="ko-KR" altLang="en-US" sz="2400" dirty="0">
              <a:solidFill>
                <a:srgbClr val="00549D"/>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2625625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076" t="34890" r="18306" b="239"/>
          <a:stretch/>
        </p:blipFill>
        <p:spPr>
          <a:xfrm>
            <a:off x="0" y="-1"/>
            <a:ext cx="12192000" cy="6890544"/>
          </a:xfrm>
          <a:prstGeom prst="rect">
            <a:avLst/>
          </a:prstGeom>
        </p:spPr>
      </p:pic>
      <p:sp>
        <p:nvSpPr>
          <p:cNvPr id="10" name="직사각형 9"/>
          <p:cNvSpPr/>
          <p:nvPr/>
        </p:nvSpPr>
        <p:spPr>
          <a:xfrm>
            <a:off x="0" y="-1"/>
            <a:ext cx="12192000" cy="689054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4996662" y="5631617"/>
            <a:ext cx="69461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Peephole Interaction Design</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8" name="직사각형 17"/>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865453" y="1178087"/>
            <a:ext cx="8461093" cy="861774"/>
          </a:xfrm>
          <a:prstGeom prst="rect">
            <a:avLst/>
          </a:prstGeom>
          <a:noFill/>
        </p:spPr>
        <p:txBody>
          <a:bodyPr wrap="square" lIns="0" tIns="0" rIns="0" bIns="0" rtlCol="0">
            <a:spAutoFit/>
          </a:bodyPr>
          <a:lstStyle/>
          <a:p>
            <a:pPr algn="ctr"/>
            <a:r>
              <a:rPr lang="en-US" altLang="ko-KR" sz="2800" b="1" dirty="0" smtClean="0">
                <a:solidFill>
                  <a:srgbClr val="FFC000"/>
                </a:solidFill>
                <a:latin typeface="-윤고딕320" panose="02030504000101010101" pitchFamily="18" charset="-127"/>
                <a:ea typeface="-윤고딕320" panose="02030504000101010101" pitchFamily="18" charset="-127"/>
              </a:rPr>
              <a:t>Pseudo-cooperation</a:t>
            </a:r>
            <a:r>
              <a:rPr lang="en-US" altLang="ko-KR" sz="2800" dirty="0" smtClean="0">
                <a:solidFill>
                  <a:srgbClr val="FFC000"/>
                </a:solidFill>
                <a:latin typeface="-윤고딕320" panose="02030504000101010101" pitchFamily="18" charset="-127"/>
                <a:ea typeface="-윤고딕320" panose="02030504000101010101" pitchFamily="18" charset="-127"/>
              </a:rPr>
              <a:t>: Providing the illusion of cooperation, instead of supporting actual synchrony</a:t>
            </a:r>
            <a:endParaRPr lang="ko-KR" altLang="en-US" sz="2800" dirty="0">
              <a:solidFill>
                <a:srgbClr val="FFC000"/>
              </a:solidFill>
              <a:latin typeface="-윤고딕320" panose="02030504000101010101" pitchFamily="18" charset="-127"/>
              <a:ea typeface="-윤고딕320" panose="02030504000101010101" pitchFamily="18" charset="-127"/>
            </a:endParaRPr>
          </a:p>
        </p:txBody>
      </p:sp>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8831" y="2482369"/>
            <a:ext cx="2523609" cy="1907155"/>
          </a:xfrm>
          <a:prstGeom prst="rect">
            <a:avLst/>
          </a:prstGeom>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026" y="2468475"/>
            <a:ext cx="2523609" cy="1907155"/>
          </a:xfrm>
          <a:prstGeom prst="rect">
            <a:avLst/>
          </a:prstGeom>
        </p:spPr>
      </p:pic>
      <p:pic>
        <p:nvPicPr>
          <p:cNvPr id="2" name="그림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68476"/>
            <a:ext cx="12192000" cy="1921048"/>
          </a:xfrm>
          <a:prstGeom prst="rect">
            <a:avLst/>
          </a:prstGeom>
        </p:spPr>
      </p:pic>
      <p:sp>
        <p:nvSpPr>
          <p:cNvPr id="8" name="직사각형 7"/>
          <p:cNvSpPr/>
          <p:nvPr/>
        </p:nvSpPr>
        <p:spPr>
          <a:xfrm>
            <a:off x="0" y="2115434"/>
            <a:ext cx="2413323" cy="253753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9572263" y="2115433"/>
            <a:ext cx="2619737" cy="253753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화살표 연결선 11"/>
          <p:cNvCxnSpPr/>
          <p:nvPr/>
        </p:nvCxnSpPr>
        <p:spPr>
          <a:xfrm>
            <a:off x="4746929" y="3477088"/>
            <a:ext cx="2476796" cy="0"/>
          </a:xfrm>
          <a:prstGeom prst="straightConnector1">
            <a:avLst/>
          </a:prstGeom>
          <a:ln w="76200">
            <a:solidFill>
              <a:srgbClr val="00549D"/>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a:xfrm>
            <a:off x="2978552" y="3471836"/>
            <a:ext cx="1155443" cy="0"/>
          </a:xfrm>
          <a:prstGeom prst="straightConnector1">
            <a:avLst/>
          </a:prstGeom>
          <a:ln w="76200">
            <a:solidFill>
              <a:srgbClr val="00549D">
                <a:alpha val="50000"/>
              </a:srgbClr>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곱셈 기호 3"/>
          <p:cNvSpPr/>
          <p:nvPr/>
        </p:nvSpPr>
        <p:spPr>
          <a:xfrm>
            <a:off x="3012929" y="2911303"/>
            <a:ext cx="1121066" cy="1121066"/>
          </a:xfrm>
          <a:prstGeom prst="mathMultiply">
            <a:avLst>
              <a:gd name="adj1" fmla="val 102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5" name="직선 화살표 연결선 14"/>
          <p:cNvCxnSpPr/>
          <p:nvPr/>
        </p:nvCxnSpPr>
        <p:spPr>
          <a:xfrm>
            <a:off x="7809664" y="3474810"/>
            <a:ext cx="1155443" cy="0"/>
          </a:xfrm>
          <a:prstGeom prst="straightConnector1">
            <a:avLst/>
          </a:prstGeom>
          <a:ln w="76200">
            <a:solidFill>
              <a:srgbClr val="00549D">
                <a:alpha val="50000"/>
              </a:srgbClr>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곱셈 기호 16"/>
          <p:cNvSpPr/>
          <p:nvPr/>
        </p:nvSpPr>
        <p:spPr>
          <a:xfrm>
            <a:off x="7844041" y="2914277"/>
            <a:ext cx="1121066" cy="1121066"/>
          </a:xfrm>
          <a:prstGeom prst="mathMultiply">
            <a:avLst>
              <a:gd name="adj1" fmla="val 102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95506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076" t="34890" r="18306" b="239"/>
          <a:stretch/>
        </p:blipFill>
        <p:spPr>
          <a:xfrm>
            <a:off x="0" y="-1"/>
            <a:ext cx="12192000" cy="6890544"/>
          </a:xfrm>
          <a:prstGeom prst="rect">
            <a:avLst/>
          </a:prstGeom>
        </p:spPr>
      </p:pic>
      <p:sp>
        <p:nvSpPr>
          <p:cNvPr id="10" name="직사각형 9"/>
          <p:cNvSpPr/>
          <p:nvPr/>
        </p:nvSpPr>
        <p:spPr>
          <a:xfrm>
            <a:off x="0" y="-1"/>
            <a:ext cx="12192000" cy="689054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4996662" y="5631617"/>
            <a:ext cx="69461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Peephole Interaction Design</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8" name="직사각형 17"/>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68476"/>
            <a:ext cx="12192000" cy="1921048"/>
          </a:xfrm>
          <a:prstGeom prst="rect">
            <a:avLst/>
          </a:prstGeom>
        </p:spPr>
      </p:pic>
      <p:sp>
        <p:nvSpPr>
          <p:cNvPr id="9" name="모서리가 둥근 직사각형 8"/>
          <p:cNvSpPr/>
          <p:nvPr/>
        </p:nvSpPr>
        <p:spPr>
          <a:xfrm>
            <a:off x="92597" y="2176041"/>
            <a:ext cx="6991110" cy="2190334"/>
          </a:xfrm>
          <a:prstGeom prst="roundRect">
            <a:avLst/>
          </a:prstGeom>
          <a:noFill/>
          <a:ln w="76200">
            <a:solidFill>
              <a:srgbClr val="00549D">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2490486" y="2280228"/>
            <a:ext cx="6991110" cy="2190334"/>
          </a:xfrm>
          <a:prstGeom prst="roundRect">
            <a:avLst/>
          </a:prstGeom>
          <a:noFill/>
          <a:ln w="76200">
            <a:solidFill>
              <a:srgbClr val="00549D">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4771920" y="2384416"/>
            <a:ext cx="7312049"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2622919" y="1178087"/>
            <a:ext cx="6946161" cy="861774"/>
          </a:xfrm>
          <a:prstGeom prst="rect">
            <a:avLst/>
          </a:prstGeom>
          <a:noFill/>
        </p:spPr>
        <p:txBody>
          <a:bodyPr wrap="square" lIns="0" tIns="0" rIns="0" bIns="0" rtlCol="0">
            <a:spAutoFit/>
          </a:bodyPr>
          <a:lstStyle/>
          <a:p>
            <a:pPr algn="ctr"/>
            <a:r>
              <a:rPr lang="en-US" altLang="ko-KR" sz="2800" b="1" dirty="0" smtClean="0">
                <a:solidFill>
                  <a:srgbClr val="FFC000"/>
                </a:solidFill>
                <a:latin typeface="-윤고딕320" panose="02030504000101010101" pitchFamily="18" charset="-127"/>
                <a:ea typeface="-윤고딕320" panose="02030504000101010101" pitchFamily="18" charset="-127"/>
              </a:rPr>
              <a:t>Chaining</a:t>
            </a:r>
            <a:r>
              <a:rPr lang="en-US" altLang="ko-KR" sz="2800" dirty="0" smtClean="0">
                <a:solidFill>
                  <a:srgbClr val="FFC000"/>
                </a:solidFill>
                <a:latin typeface="-윤고딕320" panose="02030504000101010101" pitchFamily="18" charset="-127"/>
                <a:ea typeface="-윤고딕320" panose="02030504000101010101" pitchFamily="18" charset="-127"/>
              </a:rPr>
              <a:t> subgroups and </a:t>
            </a:r>
          </a:p>
          <a:p>
            <a:pPr algn="ctr"/>
            <a:r>
              <a:rPr lang="en-US" altLang="ko-KR" sz="2800" dirty="0" smtClean="0">
                <a:solidFill>
                  <a:srgbClr val="FFC000"/>
                </a:solidFill>
                <a:latin typeface="-윤고딕320" panose="02030504000101010101" pitchFamily="18" charset="-127"/>
                <a:ea typeface="-윤고딕320" panose="02030504000101010101" pitchFamily="18" charset="-127"/>
              </a:rPr>
              <a:t>organizing whole players into a single group</a:t>
            </a:r>
            <a:endParaRPr lang="ko-KR" altLang="en-US" sz="2800" dirty="0">
              <a:solidFill>
                <a:srgbClr val="FFC000"/>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357675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3">
            <a:extLst>
              <a:ext uri="{28A0092B-C50C-407E-A947-70E740481C1C}">
                <a14:useLocalDpi xmlns:a14="http://schemas.microsoft.com/office/drawing/2010/main" val="0"/>
              </a:ext>
            </a:extLst>
          </a:blip>
          <a:srcRect l="24514" t="169" r="34026" b="62238"/>
          <a:stretch/>
        </p:blipFill>
        <p:spPr>
          <a:xfrm>
            <a:off x="0" y="0"/>
            <a:ext cx="12192000" cy="6858000"/>
          </a:xfrm>
          <a:prstGeom prst="rect">
            <a:avLst/>
          </a:prstGeom>
        </p:spPr>
      </p:pic>
      <p:sp>
        <p:nvSpPr>
          <p:cNvPr id="11" name="직사각형 10"/>
          <p:cNvSpPr/>
          <p:nvPr/>
        </p:nvSpPr>
        <p:spPr>
          <a:xfrm>
            <a:off x="342898" y="1656853"/>
            <a:ext cx="2196000" cy="4651872"/>
          </a:xfrm>
          <a:prstGeom prst="rect">
            <a:avLst/>
          </a:prstGeom>
          <a:solidFill>
            <a:schemeClr val="bg1">
              <a:alpha val="7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675552" y="1656853"/>
            <a:ext cx="2196000" cy="4651872"/>
          </a:xfrm>
          <a:prstGeom prst="rect">
            <a:avLst/>
          </a:prstGeom>
          <a:solidFill>
            <a:schemeClr val="bg1">
              <a:alpha val="7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7340861" y="1656853"/>
            <a:ext cx="2196000" cy="4651872"/>
          </a:xfrm>
          <a:prstGeom prst="rect">
            <a:avLst/>
          </a:prstGeom>
          <a:solidFill>
            <a:schemeClr val="bg1">
              <a:alpha val="7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9673516" y="1656853"/>
            <a:ext cx="2196000" cy="4651872"/>
          </a:xfrm>
          <a:prstGeom prst="rect">
            <a:avLst/>
          </a:prstGeom>
          <a:solidFill>
            <a:schemeClr val="bg1">
              <a:alpha val="7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5008206" y="1656853"/>
            <a:ext cx="2196000" cy="4651872"/>
          </a:xfrm>
          <a:prstGeom prst="rect">
            <a:avLst/>
          </a:prstGeom>
          <a:solidFill>
            <a:schemeClr val="bg1">
              <a:alpha val="7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사다리꼴 3"/>
          <p:cNvSpPr/>
          <p:nvPr/>
        </p:nvSpPr>
        <p:spPr>
          <a:xfrm>
            <a:off x="334963" y="559905"/>
            <a:ext cx="5961665"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899" y="489872"/>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Other Design Rationales</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335360" y="40276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14" y="2898560"/>
            <a:ext cx="1317369" cy="1068354"/>
          </a:xfrm>
          <a:prstGeom prst="rect">
            <a:avLst/>
          </a:prstGeom>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2660" y="2796224"/>
            <a:ext cx="1287092" cy="1273026"/>
          </a:xfrm>
          <a:prstGeom prst="rect">
            <a:avLst/>
          </a:prstGeom>
        </p:spPr>
      </p:pic>
      <p:pic>
        <p:nvPicPr>
          <p:cNvPr id="4" name="그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2598" y="2780605"/>
            <a:ext cx="1217837" cy="1304265"/>
          </a:xfrm>
          <a:prstGeom prst="rect">
            <a:avLst/>
          </a:prstGeom>
        </p:spPr>
      </p:pic>
      <p:pic>
        <p:nvPicPr>
          <p:cNvPr id="6" name="그림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8441" y="2893132"/>
            <a:ext cx="1550222" cy="1079211"/>
          </a:xfrm>
          <a:prstGeom prst="rect">
            <a:avLst/>
          </a:prstGeom>
        </p:spPr>
      </p:pic>
      <p:pic>
        <p:nvPicPr>
          <p:cNvPr id="7" name="그림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7420" y="2823050"/>
            <a:ext cx="1542883" cy="1219375"/>
          </a:xfrm>
          <a:prstGeom prst="rect">
            <a:avLst/>
          </a:prstGeom>
        </p:spPr>
      </p:pic>
      <p:sp>
        <p:nvSpPr>
          <p:cNvPr id="20" name="TextBox 19"/>
          <p:cNvSpPr txBox="1"/>
          <p:nvPr/>
        </p:nvSpPr>
        <p:spPr>
          <a:xfrm>
            <a:off x="334964" y="4652963"/>
            <a:ext cx="2203934"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Virtual instructor</a:t>
            </a:r>
            <a:endParaRPr lang="ko-KR" altLang="en-US" sz="2800" dirty="0">
              <a:latin typeface="-윤고딕320" panose="02030504000101010101" pitchFamily="18" charset="-127"/>
              <a:ea typeface="-윤고딕320" panose="02030504000101010101" pitchFamily="18" charset="-127"/>
            </a:endParaRPr>
          </a:p>
        </p:txBody>
      </p:sp>
      <p:sp>
        <p:nvSpPr>
          <p:cNvPr id="21" name="TextBox 20"/>
          <p:cNvSpPr txBox="1"/>
          <p:nvPr/>
        </p:nvSpPr>
        <p:spPr>
          <a:xfrm>
            <a:off x="2675552" y="4652963"/>
            <a:ext cx="2195999"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Intuitive</a:t>
            </a:r>
          </a:p>
          <a:p>
            <a:pPr algn="ctr"/>
            <a:r>
              <a:rPr lang="en-US" altLang="ko-KR" sz="2800" dirty="0" smtClean="0">
                <a:latin typeface="-윤고딕320" panose="02030504000101010101" pitchFamily="18" charset="-127"/>
                <a:ea typeface="-윤고딕320" panose="02030504000101010101" pitchFamily="18" charset="-127"/>
              </a:rPr>
              <a:t>interactions</a:t>
            </a:r>
            <a:endParaRPr lang="ko-KR" altLang="en-US" sz="2800" dirty="0">
              <a:latin typeface="-윤고딕320" panose="02030504000101010101" pitchFamily="18" charset="-127"/>
              <a:ea typeface="-윤고딕320" panose="02030504000101010101" pitchFamily="18" charset="-127"/>
            </a:endParaRPr>
          </a:p>
        </p:txBody>
      </p:sp>
      <p:sp>
        <p:nvSpPr>
          <p:cNvPr id="22" name="TextBox 21"/>
          <p:cNvSpPr txBox="1"/>
          <p:nvPr/>
        </p:nvSpPr>
        <p:spPr>
          <a:xfrm>
            <a:off x="7340861" y="4652963"/>
            <a:ext cx="2203934"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Balanced exertion</a:t>
            </a:r>
            <a:endParaRPr lang="ko-KR" altLang="en-US" sz="2800" dirty="0">
              <a:latin typeface="-윤고딕320" panose="02030504000101010101" pitchFamily="18" charset="-127"/>
              <a:ea typeface="-윤고딕320" panose="02030504000101010101" pitchFamily="18" charset="-127"/>
            </a:endParaRPr>
          </a:p>
        </p:txBody>
      </p:sp>
      <p:sp>
        <p:nvSpPr>
          <p:cNvPr id="23" name="TextBox 22"/>
          <p:cNvSpPr txBox="1"/>
          <p:nvPr/>
        </p:nvSpPr>
        <p:spPr>
          <a:xfrm>
            <a:off x="4994033" y="4652963"/>
            <a:ext cx="2203934" cy="1401716"/>
          </a:xfrm>
          <a:prstGeom prst="rect">
            <a:avLst/>
          </a:prstGeom>
          <a:noFill/>
        </p:spPr>
        <p:txBody>
          <a:bodyPr wrap="square" lIns="0" tIns="0" rIns="0" bIns="108000" rtlCol="0">
            <a:spAutoFit/>
          </a:bodyPr>
          <a:lstStyle/>
          <a:p>
            <a:pPr algn="ctr"/>
            <a:r>
              <a:rPr lang="en-US" altLang="ko-KR" sz="2800" spc="-150" dirty="0" smtClean="0">
                <a:latin typeface="-윤고딕320" panose="02030504000101010101" pitchFamily="18" charset="-127"/>
                <a:ea typeface="-윤고딕320" panose="02030504000101010101" pitchFamily="18" charset="-127"/>
              </a:rPr>
              <a:t>Motivating with</a:t>
            </a:r>
            <a:r>
              <a:rPr lang="ko-KR" altLang="en-US" sz="2800" spc="-150" dirty="0">
                <a:latin typeface="-윤고딕320" panose="02030504000101010101" pitchFamily="18" charset="-127"/>
                <a:ea typeface="-윤고딕320" panose="02030504000101010101" pitchFamily="18" charset="-127"/>
              </a:rPr>
              <a:t> </a:t>
            </a:r>
            <a:r>
              <a:rPr lang="en-US" altLang="ko-KR" sz="2800" dirty="0" smtClean="0">
                <a:latin typeface="-윤고딕320" panose="02030504000101010101" pitchFamily="18" charset="-127"/>
                <a:ea typeface="-윤고딕320" panose="02030504000101010101" pitchFamily="18" charset="-127"/>
              </a:rPr>
              <a:t>competition &amp; collaboration</a:t>
            </a:r>
          </a:p>
        </p:txBody>
      </p:sp>
      <p:sp>
        <p:nvSpPr>
          <p:cNvPr id="24" name="TextBox 23"/>
          <p:cNvSpPr txBox="1"/>
          <p:nvPr/>
        </p:nvSpPr>
        <p:spPr>
          <a:xfrm>
            <a:off x="9671290" y="4652963"/>
            <a:ext cx="2203934"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Strategic game play</a:t>
            </a:r>
            <a:endParaRPr lang="ko-KR" altLang="en-US" sz="2800" dirty="0">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771244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그림 2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6723" t="19711" r="241" b="16934"/>
          <a:stretch/>
        </p:blipFill>
        <p:spPr>
          <a:xfrm>
            <a:off x="0" y="0"/>
            <a:ext cx="12192000" cy="6858000"/>
          </a:xfrm>
          <a:prstGeom prst="rect">
            <a:avLst/>
          </a:prstGeom>
        </p:spPr>
      </p:pic>
      <p:sp>
        <p:nvSpPr>
          <p:cNvPr id="28" name="직사각형 27"/>
          <p:cNvSpPr/>
          <p:nvPr/>
        </p:nvSpPr>
        <p:spPr>
          <a:xfrm>
            <a:off x="4079875" y="-1"/>
            <a:ext cx="8112125" cy="689054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 name="그림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377" y="4531021"/>
            <a:ext cx="1416623" cy="1440233"/>
          </a:xfrm>
          <a:prstGeom prst="rect">
            <a:avLst/>
          </a:prstGeom>
        </p:spPr>
      </p:pic>
      <p:grpSp>
        <p:nvGrpSpPr>
          <p:cNvPr id="45" name="그룹 44"/>
          <p:cNvGrpSpPr/>
          <p:nvPr/>
        </p:nvGrpSpPr>
        <p:grpSpPr>
          <a:xfrm>
            <a:off x="4592843" y="1423404"/>
            <a:ext cx="1952738" cy="2019402"/>
            <a:chOff x="4592843" y="1051991"/>
            <a:chExt cx="1952738" cy="2019402"/>
          </a:xfrm>
        </p:grpSpPr>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133" y="1051991"/>
              <a:ext cx="879612" cy="894271"/>
            </a:xfrm>
            <a:prstGeom prst="rect">
              <a:avLst/>
            </a:prstGeom>
          </p:spPr>
        </p:pic>
        <p:pic>
          <p:nvPicPr>
            <p:cNvPr id="14" name="그림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2843" y="2165692"/>
              <a:ext cx="879612" cy="894271"/>
            </a:xfrm>
            <a:prstGeom prst="rect">
              <a:avLst/>
            </a:prstGeom>
          </p:spPr>
        </p:pic>
        <p:pic>
          <p:nvPicPr>
            <p:cNvPr id="15" name="그림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764" y="2177122"/>
              <a:ext cx="879612" cy="894271"/>
            </a:xfrm>
            <a:prstGeom prst="rect">
              <a:avLst/>
            </a:prstGeom>
          </p:spPr>
        </p:pic>
        <p:pic>
          <p:nvPicPr>
            <p:cNvPr id="26" name="그림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5969" y="1057127"/>
              <a:ext cx="879612" cy="894271"/>
            </a:xfrm>
            <a:prstGeom prst="rect">
              <a:avLst/>
            </a:prstGeom>
          </p:spPr>
        </p:pic>
      </p:grpSp>
      <p:sp>
        <p:nvSpPr>
          <p:cNvPr id="29" name="타원 28"/>
          <p:cNvSpPr/>
          <p:nvPr/>
        </p:nvSpPr>
        <p:spPr>
          <a:xfrm>
            <a:off x="1189017" y="2483174"/>
            <a:ext cx="1450996" cy="1450996"/>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4" name="꺾인 연결선 33"/>
          <p:cNvCxnSpPr>
            <a:stCxn id="29" idx="4"/>
            <a:endCxn id="25" idx="1"/>
          </p:cNvCxnSpPr>
          <p:nvPr/>
        </p:nvCxnSpPr>
        <p:spPr>
          <a:xfrm rot="16200000" flipH="1">
            <a:off x="2638462" y="3210223"/>
            <a:ext cx="1316968" cy="2764862"/>
          </a:xfrm>
          <a:prstGeom prst="bentConnector2">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모서리가 둥근 직사각형 35"/>
          <p:cNvSpPr/>
          <p:nvPr/>
        </p:nvSpPr>
        <p:spPr>
          <a:xfrm>
            <a:off x="7018517" y="4812068"/>
            <a:ext cx="1969416" cy="878138"/>
          </a:xfrm>
          <a:prstGeom prst="roundRect">
            <a:avLst/>
          </a:prstGeom>
          <a:solidFill>
            <a:schemeClr val="bg1">
              <a:alpha val="7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Barometer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38" name="모서리가 둥근 직사각형 37"/>
          <p:cNvSpPr/>
          <p:nvPr/>
        </p:nvSpPr>
        <p:spPr>
          <a:xfrm>
            <a:off x="9910450" y="3391137"/>
            <a:ext cx="1969416" cy="878138"/>
          </a:xfrm>
          <a:prstGeom prst="roundRect">
            <a:avLst/>
          </a:prstGeom>
          <a:solidFill>
            <a:srgbClr val="0054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chemeClr val="bg1"/>
                </a:solidFill>
                <a:latin typeface="-윤고딕320" panose="02030504000101010101" pitchFamily="18" charset="-127"/>
                <a:ea typeface="-윤고딕320" panose="02030504000101010101" pitchFamily="18" charset="-127"/>
              </a:rPr>
              <a:t>Stroke Rate</a:t>
            </a:r>
            <a:endParaRPr lang="ko-KR" altLang="en-US" sz="2400" b="1" dirty="0">
              <a:solidFill>
                <a:schemeClr val="bg1"/>
              </a:solidFill>
              <a:latin typeface="-윤고딕320" panose="02030504000101010101" pitchFamily="18" charset="-127"/>
              <a:ea typeface="-윤고딕320" panose="02030504000101010101" pitchFamily="18" charset="-127"/>
            </a:endParaRPr>
          </a:p>
        </p:txBody>
      </p:sp>
      <p:sp>
        <p:nvSpPr>
          <p:cNvPr id="39" name="모서리가 둥근 직사각형 38"/>
          <p:cNvSpPr/>
          <p:nvPr/>
        </p:nvSpPr>
        <p:spPr>
          <a:xfrm>
            <a:off x="9910450" y="549275"/>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Network</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Manager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0" name="모서리가 둥근 직사각형 39"/>
          <p:cNvSpPr/>
          <p:nvPr/>
        </p:nvSpPr>
        <p:spPr>
          <a:xfrm>
            <a:off x="9910450" y="1970206"/>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Game</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Handler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1" name="모서리가 둥근 직사각형 40"/>
          <p:cNvSpPr/>
          <p:nvPr/>
        </p:nvSpPr>
        <p:spPr>
          <a:xfrm>
            <a:off x="7018517" y="1970206"/>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Feedback</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Manager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4" name="타원 43"/>
          <p:cNvSpPr/>
          <p:nvPr/>
        </p:nvSpPr>
        <p:spPr>
          <a:xfrm>
            <a:off x="1189017" y="331629"/>
            <a:ext cx="1450996" cy="1450996"/>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모서리가 둥근 직사각형 45"/>
          <p:cNvSpPr/>
          <p:nvPr/>
        </p:nvSpPr>
        <p:spPr>
          <a:xfrm>
            <a:off x="7018517" y="549275"/>
            <a:ext cx="1969416" cy="878138"/>
          </a:xfrm>
          <a:prstGeom prst="roundRect">
            <a:avLst/>
          </a:prstGeom>
          <a:solidFill>
            <a:schemeClr val="bg1">
              <a:alpha val="7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Server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cxnSp>
        <p:nvCxnSpPr>
          <p:cNvPr id="48" name="직선 화살표 연결선 47"/>
          <p:cNvCxnSpPr>
            <a:stCxn id="25" idx="3"/>
            <a:endCxn id="36" idx="1"/>
          </p:cNvCxnSpPr>
          <p:nvPr/>
        </p:nvCxnSpPr>
        <p:spPr>
          <a:xfrm flipV="1">
            <a:off x="6096000" y="5251137"/>
            <a:ext cx="922517" cy="1"/>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a:stCxn id="36" idx="3"/>
            <a:endCxn id="37" idx="1"/>
          </p:cNvCxnSpPr>
          <p:nvPr/>
        </p:nvCxnSpPr>
        <p:spPr>
          <a:xfrm>
            <a:off x="8987933" y="5251137"/>
            <a:ext cx="922517" cy="0"/>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직선 화살표 연결선 53"/>
          <p:cNvCxnSpPr>
            <a:stCxn id="37" idx="0"/>
          </p:cNvCxnSpPr>
          <p:nvPr/>
        </p:nvCxnSpPr>
        <p:spPr>
          <a:xfrm flipV="1">
            <a:off x="10895158" y="4269275"/>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직선 화살표 연결선 56"/>
          <p:cNvCxnSpPr>
            <a:stCxn id="38" idx="0"/>
          </p:cNvCxnSpPr>
          <p:nvPr/>
        </p:nvCxnSpPr>
        <p:spPr>
          <a:xfrm flipV="1">
            <a:off x="10895158" y="2848345"/>
            <a:ext cx="0" cy="542792"/>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a:stCxn id="40" idx="1"/>
          </p:cNvCxnSpPr>
          <p:nvPr/>
        </p:nvCxnSpPr>
        <p:spPr>
          <a:xfrm flipH="1">
            <a:off x="8987934" y="2409275"/>
            <a:ext cx="922516" cy="0"/>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7" name="그룹 66"/>
          <p:cNvGrpSpPr/>
          <p:nvPr/>
        </p:nvGrpSpPr>
        <p:grpSpPr>
          <a:xfrm>
            <a:off x="10790383" y="1427413"/>
            <a:ext cx="209550" cy="569008"/>
            <a:chOff x="10895158" y="1427413"/>
            <a:chExt cx="209550" cy="569008"/>
          </a:xfrm>
          <a:effectLst>
            <a:outerShdw blurRad="50800" dist="38100" dir="2700000" algn="tl" rotWithShape="0">
              <a:prstClr val="black">
                <a:alpha val="40000"/>
              </a:prstClr>
            </a:outerShdw>
          </a:effectLst>
        </p:grpSpPr>
        <p:cxnSp>
          <p:nvCxnSpPr>
            <p:cNvPr id="60" name="직선 화살표 연결선 59"/>
            <p:cNvCxnSpPr>
              <a:stCxn id="40" idx="0"/>
              <a:endCxn id="39" idx="2"/>
            </p:cNvCxnSpPr>
            <p:nvPr/>
          </p:nvCxnSpPr>
          <p:spPr>
            <a:xfrm flipV="1">
              <a:off x="10895158" y="1427413"/>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직선 화살표 연결선 65"/>
            <p:cNvCxnSpPr/>
            <p:nvPr/>
          </p:nvCxnSpPr>
          <p:spPr>
            <a:xfrm>
              <a:off x="11104708" y="1453628"/>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그룹 67"/>
          <p:cNvGrpSpPr/>
          <p:nvPr/>
        </p:nvGrpSpPr>
        <p:grpSpPr>
          <a:xfrm rot="16200000">
            <a:off x="9333158" y="538344"/>
            <a:ext cx="209550" cy="900000"/>
            <a:chOff x="10895158" y="1427413"/>
            <a:chExt cx="209550" cy="569008"/>
          </a:xfrm>
          <a:effectLst>
            <a:outerShdw blurRad="50800" dist="38100" dir="2700000" algn="tl" rotWithShape="0">
              <a:prstClr val="black">
                <a:alpha val="40000"/>
              </a:prstClr>
            </a:outerShdw>
          </a:effectLst>
        </p:grpSpPr>
        <p:cxnSp>
          <p:nvCxnSpPr>
            <p:cNvPr id="69" name="직선 화살표 연결선 68"/>
            <p:cNvCxnSpPr/>
            <p:nvPr/>
          </p:nvCxnSpPr>
          <p:spPr>
            <a:xfrm flipV="1">
              <a:off x="10895158" y="1427413"/>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p:nvPr/>
          </p:nvCxnSpPr>
          <p:spPr>
            <a:xfrm>
              <a:off x="11104708" y="1453628"/>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73" name="꺾인 연결선 72"/>
          <p:cNvCxnSpPr>
            <a:stCxn id="41" idx="1"/>
            <a:endCxn id="26" idx="3"/>
          </p:cNvCxnSpPr>
          <p:nvPr/>
        </p:nvCxnSpPr>
        <p:spPr>
          <a:xfrm rot="10800000">
            <a:off x="6545581" y="1875677"/>
            <a:ext cx="472936" cy="533599"/>
          </a:xfrm>
          <a:prstGeom prst="bentConnector3">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꺾인 연결선 74"/>
          <p:cNvCxnSpPr>
            <a:stCxn id="41" idx="1"/>
            <a:endCxn id="15" idx="3"/>
          </p:cNvCxnSpPr>
          <p:nvPr/>
        </p:nvCxnSpPr>
        <p:spPr>
          <a:xfrm rot="10800000" flipV="1">
            <a:off x="6524377" y="2409275"/>
            <a:ext cx="494141" cy="586396"/>
          </a:xfrm>
          <a:prstGeom prst="bentConnector3">
            <a:avLst>
              <a:gd name="adj1" fmla="val 47944"/>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꺾인 연결선 88"/>
          <p:cNvCxnSpPr>
            <a:stCxn id="14" idx="1"/>
            <a:endCxn id="44" idx="6"/>
          </p:cNvCxnSpPr>
          <p:nvPr/>
        </p:nvCxnSpPr>
        <p:spPr>
          <a:xfrm rot="10800000">
            <a:off x="2640013" y="1057127"/>
            <a:ext cx="1952830" cy="1927114"/>
          </a:xfrm>
          <a:prstGeom prst="bentConnector3">
            <a:avLst>
              <a:gd name="adj1" fmla="val 11474"/>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직선 연결선 93"/>
          <p:cNvCxnSpPr>
            <a:stCxn id="13" idx="1"/>
          </p:cNvCxnSpPr>
          <p:nvPr/>
        </p:nvCxnSpPr>
        <p:spPr>
          <a:xfrm flipH="1">
            <a:off x="4407106" y="1870540"/>
            <a:ext cx="230504" cy="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85721" y="5942212"/>
            <a:ext cx="2203934"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Swimming stroke</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6" name="TextBox 95"/>
          <p:cNvSpPr txBox="1"/>
          <p:nvPr/>
        </p:nvSpPr>
        <p:spPr>
          <a:xfrm>
            <a:off x="4471960" y="3380823"/>
            <a:ext cx="1121378" cy="416831"/>
          </a:xfrm>
          <a:prstGeom prst="rect">
            <a:avLst/>
          </a:prstGeom>
          <a:noFill/>
        </p:spPr>
        <p:txBody>
          <a:bodyPr wrap="square" lIns="0" tIns="0" rIns="0" bIns="108000" rtlCol="0">
            <a:spAutoFit/>
          </a:bodyPr>
          <a:lstStyle/>
          <a:p>
            <a:pPr algn="ctr"/>
            <a:r>
              <a:rPr lang="en-US" altLang="ko-KR" sz="2000" dirty="0" err="1" smtClean="0">
                <a:solidFill>
                  <a:schemeClr val="bg1"/>
                </a:solidFill>
                <a:latin typeface="-윤고딕320" panose="02030504000101010101" pitchFamily="18" charset="-127"/>
                <a:ea typeface="-윤고딕320" panose="02030504000101010101" pitchFamily="18" charset="-127"/>
              </a:rPr>
              <a:t>Earcon</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7" name="TextBox 96"/>
          <p:cNvSpPr txBox="1"/>
          <p:nvPr/>
        </p:nvSpPr>
        <p:spPr>
          <a:xfrm>
            <a:off x="5523881" y="3380823"/>
            <a:ext cx="1121378"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Narration</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8" name="TextBox 97"/>
          <p:cNvSpPr txBox="1"/>
          <p:nvPr/>
        </p:nvSpPr>
        <p:spPr>
          <a:xfrm>
            <a:off x="4510301" y="2288372"/>
            <a:ext cx="1121378"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BGM</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9" name="TextBox 98"/>
          <p:cNvSpPr txBox="1"/>
          <p:nvPr/>
        </p:nvSpPr>
        <p:spPr>
          <a:xfrm>
            <a:off x="5554997" y="2288371"/>
            <a:ext cx="1121378" cy="416831"/>
          </a:xfrm>
          <a:prstGeom prst="rect">
            <a:avLst/>
          </a:prstGeom>
          <a:noFill/>
        </p:spPr>
        <p:txBody>
          <a:bodyPr wrap="square" lIns="0" tIns="0" rIns="0" bIns="108000" rtlCol="0">
            <a:spAutoFit/>
          </a:bodyPr>
          <a:lstStyle/>
          <a:p>
            <a:pPr algn="ctr"/>
            <a:r>
              <a:rPr lang="en-US" altLang="ko-KR" sz="2000" dirty="0" err="1" smtClean="0">
                <a:solidFill>
                  <a:schemeClr val="bg1"/>
                </a:solidFill>
                <a:latin typeface="-윤고딕320" panose="02030504000101010101" pitchFamily="18" charset="-127"/>
                <a:ea typeface="-윤고딕320" panose="02030504000101010101" pitchFamily="18" charset="-127"/>
              </a:rPr>
              <a:t>Vibro</a:t>
            </a:r>
            <a:r>
              <a:rPr lang="en-US" altLang="ko-KR" sz="2000" dirty="0" smtClean="0">
                <a:solidFill>
                  <a:schemeClr val="bg1"/>
                </a:solidFill>
                <a:latin typeface="-윤고딕320" panose="02030504000101010101" pitchFamily="18" charset="-127"/>
                <a:ea typeface="-윤고딕320" panose="02030504000101010101" pitchFamily="18" charset="-127"/>
              </a:rPr>
              <a:t>.</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0" name="TextBox 99"/>
          <p:cNvSpPr txBox="1"/>
          <p:nvPr/>
        </p:nvSpPr>
        <p:spPr>
          <a:xfrm>
            <a:off x="10420" y="3934170"/>
            <a:ext cx="1753670" cy="724608"/>
          </a:xfrm>
          <a:prstGeom prst="rect">
            <a:avLst/>
          </a:prstGeom>
          <a:noFill/>
        </p:spPr>
        <p:txBody>
          <a:bodyPr wrap="square" lIns="0" tIns="0" rIns="0" bIns="10800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Waterproof</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smartphone</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1" name="TextBox 100"/>
          <p:cNvSpPr txBox="1"/>
          <p:nvPr/>
        </p:nvSpPr>
        <p:spPr>
          <a:xfrm>
            <a:off x="2677080" y="1296076"/>
            <a:ext cx="1753670" cy="724608"/>
          </a:xfrm>
          <a:prstGeom prst="rect">
            <a:avLst/>
          </a:prstGeom>
          <a:noFill/>
        </p:spPr>
        <p:txBody>
          <a:bodyPr wrap="square" lIns="0" tIns="0" rIns="0" bIns="10800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Waterproof</a:t>
            </a:r>
          </a:p>
          <a:p>
            <a:r>
              <a:rPr lang="en-US" altLang="ko-KR" sz="2000" dirty="0" smtClean="0">
                <a:solidFill>
                  <a:schemeClr val="bg1"/>
                </a:solidFill>
                <a:latin typeface="-윤고딕320" panose="02030504000101010101" pitchFamily="18" charset="-127"/>
                <a:ea typeface="-윤고딕320" panose="02030504000101010101" pitchFamily="18" charset="-127"/>
              </a:rPr>
              <a:t>earphones</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37" name="모서리가 둥근 직사각형 36"/>
          <p:cNvSpPr/>
          <p:nvPr/>
        </p:nvSpPr>
        <p:spPr>
          <a:xfrm>
            <a:off x="9910450" y="4812068"/>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Stroke Timing Detector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125" name="사다리꼴 3"/>
          <p:cNvSpPr/>
          <p:nvPr/>
        </p:nvSpPr>
        <p:spPr>
          <a:xfrm>
            <a:off x="334963" y="5706744"/>
            <a:ext cx="275113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TextBox 125"/>
          <p:cNvSpPr txBox="1"/>
          <p:nvPr/>
        </p:nvSpPr>
        <p:spPr>
          <a:xfrm>
            <a:off x="342899" y="5636711"/>
            <a:ext cx="281445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Prototyping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27" name="직사각형 126"/>
          <p:cNvSpPr/>
          <p:nvPr/>
        </p:nvSpPr>
        <p:spPr>
          <a:xfrm>
            <a:off x="335360" y="5549603"/>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30226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l="17648" t="5758" b="11704"/>
          <a:stretch/>
        </p:blipFill>
        <p:spPr>
          <a:xfrm flipH="1">
            <a:off x="0" y="-2"/>
            <a:ext cx="12192000" cy="6858001"/>
          </a:xfrm>
          <a:prstGeom prst="rect">
            <a:avLst/>
          </a:prstGeom>
        </p:spPr>
      </p:pic>
      <p:sp>
        <p:nvSpPr>
          <p:cNvPr id="7" name="사다리꼴 3"/>
          <p:cNvSpPr/>
          <p:nvPr/>
        </p:nvSpPr>
        <p:spPr>
          <a:xfrm>
            <a:off x="0" y="-2"/>
            <a:ext cx="1220651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901" y="563337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Exercise Together</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342900" y="535864"/>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342900" y="3606661"/>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Sharing / comparing</a:t>
            </a:r>
          </a:p>
          <a:p>
            <a:pPr algn="ctr"/>
            <a:r>
              <a:rPr lang="en-US" altLang="ko-KR" sz="2800" dirty="0">
                <a:latin typeface="-윤고딕320" panose="02030504000101010101" pitchFamily="18" charset="-127"/>
                <a:ea typeface="-윤고딕320" panose="02030504000101010101" pitchFamily="18" charset="-127"/>
              </a:rPr>
              <a:t>e</a:t>
            </a:r>
            <a:r>
              <a:rPr lang="en-US" altLang="ko-KR" sz="2800" dirty="0" smtClean="0">
                <a:latin typeface="-윤고딕320" panose="02030504000101010101" pitchFamily="18" charset="-127"/>
                <a:ea typeface="-윤고딕320" panose="02030504000101010101" pitchFamily="18" charset="-127"/>
              </a:rPr>
              <a:t>xercise records</a:t>
            </a:r>
            <a:endParaRPr lang="ko-KR" altLang="en-US" sz="2800" dirty="0">
              <a:latin typeface="-윤고딕320" panose="02030504000101010101" pitchFamily="18" charset="-127"/>
              <a:ea typeface="-윤고딕320" panose="02030504000101010101" pitchFamily="18" charset="-127"/>
            </a:endParaRPr>
          </a:p>
        </p:txBody>
      </p:sp>
      <p:pic>
        <p:nvPicPr>
          <p:cNvPr id="2" name="그림 1"/>
          <p:cNvPicPr>
            <a:picLocks noChangeAspect="1"/>
          </p:cNvPicPr>
          <p:nvPr/>
        </p:nvPicPr>
        <p:blipFill rotWithShape="1">
          <a:blip r:embed="rId4">
            <a:extLst>
              <a:ext uri="{28A0092B-C50C-407E-A947-70E740481C1C}">
                <a14:useLocalDpi xmlns:a14="http://schemas.microsoft.com/office/drawing/2010/main" val="0"/>
              </a:ext>
            </a:extLst>
          </a:blip>
          <a:srcRect l="29680" r="17472" b="21499"/>
          <a:stretch/>
        </p:blipFill>
        <p:spPr>
          <a:xfrm>
            <a:off x="522987" y="707478"/>
            <a:ext cx="3376801" cy="2703761"/>
          </a:xfrm>
          <a:prstGeom prst="rect">
            <a:avLst/>
          </a:prstGeom>
          <a:ln w="19050">
            <a:solidFill>
              <a:schemeClr val="tx1"/>
            </a:solidFill>
          </a:ln>
        </p:spPr>
      </p:pic>
      <p:sp>
        <p:nvSpPr>
          <p:cNvPr id="17" name="직사각형 16"/>
          <p:cNvSpPr/>
          <p:nvPr/>
        </p:nvSpPr>
        <p:spPr>
          <a:xfrm>
            <a:off x="4227513" y="535864"/>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4227513" y="3606661"/>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Playing video </a:t>
            </a:r>
            <a:r>
              <a:rPr lang="en-US" altLang="ko-KR" sz="2800" dirty="0">
                <a:latin typeface="-윤고딕320" panose="02030504000101010101" pitchFamily="18" charset="-127"/>
                <a:ea typeface="-윤고딕320" panose="02030504000101010101" pitchFamily="18" charset="-127"/>
              </a:rPr>
              <a:t>games using their own bodies</a:t>
            </a:r>
            <a:endParaRPr lang="ko-KR" altLang="en-US" sz="2800" dirty="0">
              <a:latin typeface="-윤고딕320" panose="02030504000101010101" pitchFamily="18" charset="-127"/>
              <a:ea typeface="-윤고딕320" panose="02030504000101010101" pitchFamily="18" charset="-127"/>
            </a:endParaRPr>
          </a:p>
        </p:txBody>
      </p:sp>
      <p:pic>
        <p:nvPicPr>
          <p:cNvPr id="6" name="그림 5"/>
          <p:cNvPicPr>
            <a:picLocks noChangeAspect="1"/>
          </p:cNvPicPr>
          <p:nvPr/>
        </p:nvPicPr>
        <p:blipFill rotWithShape="1">
          <a:blip r:embed="rId5"/>
          <a:srcRect l="295" t="-1" r="890" b="370"/>
          <a:stretch/>
        </p:blipFill>
        <p:spPr>
          <a:xfrm>
            <a:off x="4422774" y="707478"/>
            <a:ext cx="3383281" cy="2727569"/>
          </a:xfrm>
          <a:prstGeom prst="rect">
            <a:avLst/>
          </a:prstGeom>
          <a:ln w="19050">
            <a:solidFill>
              <a:schemeClr val="tx1"/>
            </a:solidFill>
          </a:ln>
        </p:spPr>
      </p:pic>
      <p:sp>
        <p:nvSpPr>
          <p:cNvPr id="16" name="TextBox 15"/>
          <p:cNvSpPr txBox="1"/>
          <p:nvPr/>
        </p:nvSpPr>
        <p:spPr>
          <a:xfrm>
            <a:off x="339726" y="4643765"/>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[Nike</a:t>
            </a:r>
            <a:r>
              <a:rPr lang="en-US" altLang="ko-KR" sz="2000" dirty="0" smtClean="0">
                <a:solidFill>
                  <a:schemeClr val="bg1"/>
                </a:solidFill>
                <a:latin typeface="-윤고딕320" panose="02030504000101010101" pitchFamily="18" charset="-127"/>
                <a:ea typeface="-윤고딕320" panose="02030504000101010101" pitchFamily="18" charset="-127"/>
              </a:rPr>
              <a:t>+]</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9" name="TextBox 18"/>
          <p:cNvSpPr txBox="1"/>
          <p:nvPr/>
        </p:nvSpPr>
        <p:spPr>
          <a:xfrm>
            <a:off x="4227513" y="4643765"/>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a:t>
            </a:r>
            <a:r>
              <a:rPr lang="en-US" altLang="ko-KR" sz="2000" dirty="0" err="1" smtClean="0">
                <a:solidFill>
                  <a:schemeClr val="bg1"/>
                </a:solidFill>
                <a:latin typeface="-윤고딕320" panose="02030504000101010101" pitchFamily="18" charset="-127"/>
                <a:ea typeface="-윤고딕320" panose="02030504000101010101" pitchFamily="18" charset="-127"/>
              </a:rPr>
              <a:t>Ahn</a:t>
            </a:r>
            <a:r>
              <a:rPr lang="en-US" altLang="ko-KR" sz="2000" dirty="0" smtClean="0">
                <a:solidFill>
                  <a:schemeClr val="bg1"/>
                </a:solidFill>
                <a:latin typeface="-윤고딕320" panose="02030504000101010101" pitchFamily="18" charset="-127"/>
                <a:ea typeface="-윤고딕320" panose="02030504000101010101" pitchFamily="18" charset="-127"/>
              </a:rPr>
              <a:t>, ACE</a:t>
            </a:r>
            <a:r>
              <a:rPr lang="en-US" altLang="ko-KR" sz="2000" dirty="0" smtClean="0">
                <a:solidFill>
                  <a:schemeClr val="bg1"/>
                </a:solidFill>
                <a:latin typeface="Georgia" panose="02040502050405020303" pitchFamily="18" charset="0"/>
                <a:ea typeface="-윤고딕320" panose="02030504000101010101" pitchFamily="18" charset="-127"/>
              </a:rPr>
              <a:t> ‘</a:t>
            </a:r>
            <a:r>
              <a:rPr lang="en-US" altLang="ko-KR" sz="2000" dirty="0" smtClean="0">
                <a:solidFill>
                  <a:schemeClr val="bg1"/>
                </a:solidFill>
                <a:latin typeface="-윤고딕320" panose="02030504000101010101" pitchFamily="18" charset="-127"/>
                <a:ea typeface="-윤고딕320" panose="02030504000101010101" pitchFamily="18" charset="-127"/>
              </a:rPr>
              <a:t>09]</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375855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그림 2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6723" t="19711" r="241" b="16934"/>
          <a:stretch/>
        </p:blipFill>
        <p:spPr>
          <a:xfrm>
            <a:off x="0" y="0"/>
            <a:ext cx="12192000" cy="6858000"/>
          </a:xfrm>
          <a:prstGeom prst="rect">
            <a:avLst/>
          </a:prstGeom>
        </p:spPr>
      </p:pic>
      <p:sp>
        <p:nvSpPr>
          <p:cNvPr id="28" name="직사각형 27"/>
          <p:cNvSpPr/>
          <p:nvPr/>
        </p:nvSpPr>
        <p:spPr>
          <a:xfrm>
            <a:off x="4079875" y="-1"/>
            <a:ext cx="8112125" cy="689054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 name="그림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377" y="4531021"/>
            <a:ext cx="1416623" cy="1440233"/>
          </a:xfrm>
          <a:prstGeom prst="rect">
            <a:avLst/>
          </a:prstGeom>
        </p:spPr>
      </p:pic>
      <p:grpSp>
        <p:nvGrpSpPr>
          <p:cNvPr id="45" name="그룹 44"/>
          <p:cNvGrpSpPr/>
          <p:nvPr/>
        </p:nvGrpSpPr>
        <p:grpSpPr>
          <a:xfrm>
            <a:off x="4592843" y="1423404"/>
            <a:ext cx="1952738" cy="2019402"/>
            <a:chOff x="4592843" y="1051991"/>
            <a:chExt cx="1952738" cy="2019402"/>
          </a:xfrm>
        </p:grpSpPr>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133" y="1051991"/>
              <a:ext cx="879612" cy="894271"/>
            </a:xfrm>
            <a:prstGeom prst="rect">
              <a:avLst/>
            </a:prstGeom>
          </p:spPr>
        </p:pic>
        <p:pic>
          <p:nvPicPr>
            <p:cNvPr id="14" name="그림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2843" y="2165692"/>
              <a:ext cx="879612" cy="894271"/>
            </a:xfrm>
            <a:prstGeom prst="rect">
              <a:avLst/>
            </a:prstGeom>
          </p:spPr>
        </p:pic>
        <p:pic>
          <p:nvPicPr>
            <p:cNvPr id="15" name="그림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764" y="2177122"/>
              <a:ext cx="879612" cy="894271"/>
            </a:xfrm>
            <a:prstGeom prst="rect">
              <a:avLst/>
            </a:prstGeom>
          </p:spPr>
        </p:pic>
        <p:pic>
          <p:nvPicPr>
            <p:cNvPr id="26" name="그림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5969" y="1057127"/>
              <a:ext cx="879612" cy="894271"/>
            </a:xfrm>
            <a:prstGeom prst="rect">
              <a:avLst/>
            </a:prstGeom>
          </p:spPr>
        </p:pic>
      </p:grpSp>
      <p:sp>
        <p:nvSpPr>
          <p:cNvPr id="29" name="타원 28"/>
          <p:cNvSpPr/>
          <p:nvPr/>
        </p:nvSpPr>
        <p:spPr>
          <a:xfrm>
            <a:off x="1189017" y="2483174"/>
            <a:ext cx="1450996" cy="1450996"/>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4" name="꺾인 연결선 33"/>
          <p:cNvCxnSpPr>
            <a:stCxn id="29" idx="4"/>
            <a:endCxn id="25" idx="1"/>
          </p:cNvCxnSpPr>
          <p:nvPr/>
        </p:nvCxnSpPr>
        <p:spPr>
          <a:xfrm rot="16200000" flipH="1">
            <a:off x="2638462" y="3210223"/>
            <a:ext cx="1316968" cy="2764862"/>
          </a:xfrm>
          <a:prstGeom prst="bentConnector2">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모서리가 둥근 직사각형 35"/>
          <p:cNvSpPr/>
          <p:nvPr/>
        </p:nvSpPr>
        <p:spPr>
          <a:xfrm>
            <a:off x="7018517" y="4812068"/>
            <a:ext cx="1969416" cy="878138"/>
          </a:xfrm>
          <a:prstGeom prst="roundRect">
            <a:avLst/>
          </a:prstGeom>
          <a:solidFill>
            <a:schemeClr val="bg1">
              <a:alpha val="7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Barometer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38" name="모서리가 둥근 직사각형 37"/>
          <p:cNvSpPr/>
          <p:nvPr/>
        </p:nvSpPr>
        <p:spPr>
          <a:xfrm>
            <a:off x="9910450" y="3391137"/>
            <a:ext cx="1969416" cy="878138"/>
          </a:xfrm>
          <a:prstGeom prst="roundRect">
            <a:avLst/>
          </a:prstGeom>
          <a:solidFill>
            <a:srgbClr val="0054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chemeClr val="bg1"/>
                </a:solidFill>
                <a:latin typeface="-윤고딕320" panose="02030504000101010101" pitchFamily="18" charset="-127"/>
                <a:ea typeface="-윤고딕320" panose="02030504000101010101" pitchFamily="18" charset="-127"/>
              </a:rPr>
              <a:t>Stroke Rate</a:t>
            </a:r>
            <a:endParaRPr lang="ko-KR" altLang="en-US" sz="2400" b="1" dirty="0">
              <a:solidFill>
                <a:schemeClr val="bg1"/>
              </a:solidFill>
              <a:latin typeface="-윤고딕320" panose="02030504000101010101" pitchFamily="18" charset="-127"/>
              <a:ea typeface="-윤고딕320" panose="02030504000101010101" pitchFamily="18" charset="-127"/>
            </a:endParaRPr>
          </a:p>
        </p:txBody>
      </p:sp>
      <p:sp>
        <p:nvSpPr>
          <p:cNvPr id="39" name="모서리가 둥근 직사각형 38"/>
          <p:cNvSpPr/>
          <p:nvPr/>
        </p:nvSpPr>
        <p:spPr>
          <a:xfrm>
            <a:off x="9910450" y="549275"/>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Network</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Manager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0" name="모서리가 둥근 직사각형 39"/>
          <p:cNvSpPr/>
          <p:nvPr/>
        </p:nvSpPr>
        <p:spPr>
          <a:xfrm>
            <a:off x="9910450" y="1970206"/>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Game</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Handler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1" name="모서리가 둥근 직사각형 40"/>
          <p:cNvSpPr/>
          <p:nvPr/>
        </p:nvSpPr>
        <p:spPr>
          <a:xfrm>
            <a:off x="7018517" y="1970206"/>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Feedback</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Manager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4" name="타원 43"/>
          <p:cNvSpPr/>
          <p:nvPr/>
        </p:nvSpPr>
        <p:spPr>
          <a:xfrm>
            <a:off x="1189017" y="331629"/>
            <a:ext cx="1450996" cy="1450996"/>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모서리가 둥근 직사각형 45"/>
          <p:cNvSpPr/>
          <p:nvPr/>
        </p:nvSpPr>
        <p:spPr>
          <a:xfrm>
            <a:off x="7018517" y="549275"/>
            <a:ext cx="1969416" cy="878138"/>
          </a:xfrm>
          <a:prstGeom prst="roundRect">
            <a:avLst/>
          </a:prstGeom>
          <a:solidFill>
            <a:schemeClr val="bg1">
              <a:alpha val="7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Server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cxnSp>
        <p:nvCxnSpPr>
          <p:cNvPr id="48" name="직선 화살표 연결선 47"/>
          <p:cNvCxnSpPr>
            <a:stCxn id="25" idx="3"/>
            <a:endCxn id="36" idx="1"/>
          </p:cNvCxnSpPr>
          <p:nvPr/>
        </p:nvCxnSpPr>
        <p:spPr>
          <a:xfrm flipV="1">
            <a:off x="6096000" y="5251137"/>
            <a:ext cx="922517" cy="1"/>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a:stCxn id="36" idx="3"/>
            <a:endCxn id="37" idx="1"/>
          </p:cNvCxnSpPr>
          <p:nvPr/>
        </p:nvCxnSpPr>
        <p:spPr>
          <a:xfrm>
            <a:off x="8987933" y="5251137"/>
            <a:ext cx="922517" cy="0"/>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직선 화살표 연결선 53"/>
          <p:cNvCxnSpPr>
            <a:stCxn id="37" idx="0"/>
          </p:cNvCxnSpPr>
          <p:nvPr/>
        </p:nvCxnSpPr>
        <p:spPr>
          <a:xfrm flipV="1">
            <a:off x="10895158" y="4269275"/>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직선 화살표 연결선 56"/>
          <p:cNvCxnSpPr>
            <a:stCxn id="38" idx="0"/>
          </p:cNvCxnSpPr>
          <p:nvPr/>
        </p:nvCxnSpPr>
        <p:spPr>
          <a:xfrm flipV="1">
            <a:off x="10895158" y="2848345"/>
            <a:ext cx="0" cy="542792"/>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a:stCxn id="40" idx="1"/>
          </p:cNvCxnSpPr>
          <p:nvPr/>
        </p:nvCxnSpPr>
        <p:spPr>
          <a:xfrm flipH="1">
            <a:off x="8987934" y="2409275"/>
            <a:ext cx="922516" cy="0"/>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7" name="그룹 66"/>
          <p:cNvGrpSpPr/>
          <p:nvPr/>
        </p:nvGrpSpPr>
        <p:grpSpPr>
          <a:xfrm>
            <a:off x="10790383" y="1427413"/>
            <a:ext cx="209550" cy="569008"/>
            <a:chOff x="10895158" y="1427413"/>
            <a:chExt cx="209550" cy="569008"/>
          </a:xfrm>
          <a:effectLst>
            <a:outerShdw blurRad="50800" dist="38100" dir="2700000" algn="tl" rotWithShape="0">
              <a:prstClr val="black">
                <a:alpha val="40000"/>
              </a:prstClr>
            </a:outerShdw>
          </a:effectLst>
        </p:grpSpPr>
        <p:cxnSp>
          <p:nvCxnSpPr>
            <p:cNvPr id="60" name="직선 화살표 연결선 59"/>
            <p:cNvCxnSpPr>
              <a:stCxn id="40" idx="0"/>
              <a:endCxn id="39" idx="2"/>
            </p:cNvCxnSpPr>
            <p:nvPr/>
          </p:nvCxnSpPr>
          <p:spPr>
            <a:xfrm flipV="1">
              <a:off x="10895158" y="1427413"/>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직선 화살표 연결선 65"/>
            <p:cNvCxnSpPr/>
            <p:nvPr/>
          </p:nvCxnSpPr>
          <p:spPr>
            <a:xfrm>
              <a:off x="11104708" y="1453628"/>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그룹 67"/>
          <p:cNvGrpSpPr/>
          <p:nvPr/>
        </p:nvGrpSpPr>
        <p:grpSpPr>
          <a:xfrm rot="16200000">
            <a:off x="9333158" y="538344"/>
            <a:ext cx="209550" cy="900000"/>
            <a:chOff x="10895158" y="1427413"/>
            <a:chExt cx="209550" cy="569008"/>
          </a:xfrm>
          <a:effectLst>
            <a:outerShdw blurRad="50800" dist="38100" dir="2700000" algn="tl" rotWithShape="0">
              <a:prstClr val="black">
                <a:alpha val="40000"/>
              </a:prstClr>
            </a:outerShdw>
          </a:effectLst>
        </p:grpSpPr>
        <p:cxnSp>
          <p:nvCxnSpPr>
            <p:cNvPr id="69" name="직선 화살표 연결선 68"/>
            <p:cNvCxnSpPr/>
            <p:nvPr/>
          </p:nvCxnSpPr>
          <p:spPr>
            <a:xfrm flipV="1">
              <a:off x="10895158" y="1427413"/>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p:nvPr/>
          </p:nvCxnSpPr>
          <p:spPr>
            <a:xfrm>
              <a:off x="11104708" y="1453628"/>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73" name="꺾인 연결선 72"/>
          <p:cNvCxnSpPr>
            <a:stCxn id="41" idx="1"/>
            <a:endCxn id="26" idx="3"/>
          </p:cNvCxnSpPr>
          <p:nvPr/>
        </p:nvCxnSpPr>
        <p:spPr>
          <a:xfrm rot="10800000">
            <a:off x="6545581" y="1875677"/>
            <a:ext cx="472936" cy="533599"/>
          </a:xfrm>
          <a:prstGeom prst="bentConnector3">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꺾인 연결선 74"/>
          <p:cNvCxnSpPr>
            <a:stCxn id="41" idx="1"/>
            <a:endCxn id="15" idx="3"/>
          </p:cNvCxnSpPr>
          <p:nvPr/>
        </p:nvCxnSpPr>
        <p:spPr>
          <a:xfrm rot="10800000" flipV="1">
            <a:off x="6524377" y="2409275"/>
            <a:ext cx="494141" cy="586396"/>
          </a:xfrm>
          <a:prstGeom prst="bentConnector3">
            <a:avLst>
              <a:gd name="adj1" fmla="val 47944"/>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꺾인 연결선 88"/>
          <p:cNvCxnSpPr>
            <a:stCxn id="14" idx="1"/>
            <a:endCxn id="44" idx="6"/>
          </p:cNvCxnSpPr>
          <p:nvPr/>
        </p:nvCxnSpPr>
        <p:spPr>
          <a:xfrm rot="10800000">
            <a:off x="2640013" y="1057127"/>
            <a:ext cx="1952830" cy="1927114"/>
          </a:xfrm>
          <a:prstGeom prst="bentConnector3">
            <a:avLst>
              <a:gd name="adj1" fmla="val 11474"/>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직선 연결선 93"/>
          <p:cNvCxnSpPr>
            <a:stCxn id="13" idx="1"/>
          </p:cNvCxnSpPr>
          <p:nvPr/>
        </p:nvCxnSpPr>
        <p:spPr>
          <a:xfrm flipH="1">
            <a:off x="4407106" y="1870540"/>
            <a:ext cx="230504" cy="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85721" y="5942212"/>
            <a:ext cx="2203934"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Swimming stroke</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6" name="TextBox 95"/>
          <p:cNvSpPr txBox="1"/>
          <p:nvPr/>
        </p:nvSpPr>
        <p:spPr>
          <a:xfrm>
            <a:off x="4471960" y="3380823"/>
            <a:ext cx="1121378" cy="416831"/>
          </a:xfrm>
          <a:prstGeom prst="rect">
            <a:avLst/>
          </a:prstGeom>
          <a:noFill/>
        </p:spPr>
        <p:txBody>
          <a:bodyPr wrap="square" lIns="0" tIns="0" rIns="0" bIns="108000" rtlCol="0">
            <a:spAutoFit/>
          </a:bodyPr>
          <a:lstStyle/>
          <a:p>
            <a:pPr algn="ctr"/>
            <a:r>
              <a:rPr lang="en-US" altLang="ko-KR" sz="2000" dirty="0" err="1" smtClean="0">
                <a:solidFill>
                  <a:schemeClr val="bg1"/>
                </a:solidFill>
                <a:latin typeface="-윤고딕320" panose="02030504000101010101" pitchFamily="18" charset="-127"/>
                <a:ea typeface="-윤고딕320" panose="02030504000101010101" pitchFamily="18" charset="-127"/>
              </a:rPr>
              <a:t>Earcon</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7" name="TextBox 96"/>
          <p:cNvSpPr txBox="1"/>
          <p:nvPr/>
        </p:nvSpPr>
        <p:spPr>
          <a:xfrm>
            <a:off x="5523881" y="3380823"/>
            <a:ext cx="1121378"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Narration</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8" name="TextBox 97"/>
          <p:cNvSpPr txBox="1"/>
          <p:nvPr/>
        </p:nvSpPr>
        <p:spPr>
          <a:xfrm>
            <a:off x="4510301" y="2288372"/>
            <a:ext cx="1121378"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BGM</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9" name="TextBox 98"/>
          <p:cNvSpPr txBox="1"/>
          <p:nvPr/>
        </p:nvSpPr>
        <p:spPr>
          <a:xfrm>
            <a:off x="5554997" y="2288371"/>
            <a:ext cx="1121378" cy="416831"/>
          </a:xfrm>
          <a:prstGeom prst="rect">
            <a:avLst/>
          </a:prstGeom>
          <a:noFill/>
        </p:spPr>
        <p:txBody>
          <a:bodyPr wrap="square" lIns="0" tIns="0" rIns="0" bIns="108000" rtlCol="0">
            <a:spAutoFit/>
          </a:bodyPr>
          <a:lstStyle/>
          <a:p>
            <a:pPr algn="ctr"/>
            <a:r>
              <a:rPr lang="en-US" altLang="ko-KR" sz="2000" dirty="0" err="1" smtClean="0">
                <a:solidFill>
                  <a:schemeClr val="bg1"/>
                </a:solidFill>
                <a:latin typeface="-윤고딕320" panose="02030504000101010101" pitchFamily="18" charset="-127"/>
                <a:ea typeface="-윤고딕320" panose="02030504000101010101" pitchFamily="18" charset="-127"/>
              </a:rPr>
              <a:t>Vibro</a:t>
            </a:r>
            <a:r>
              <a:rPr lang="en-US" altLang="ko-KR" sz="2000" dirty="0" smtClean="0">
                <a:solidFill>
                  <a:schemeClr val="bg1"/>
                </a:solidFill>
                <a:latin typeface="-윤고딕320" panose="02030504000101010101" pitchFamily="18" charset="-127"/>
                <a:ea typeface="-윤고딕320" panose="02030504000101010101" pitchFamily="18" charset="-127"/>
              </a:rPr>
              <a:t>.</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0" name="TextBox 99"/>
          <p:cNvSpPr txBox="1"/>
          <p:nvPr/>
        </p:nvSpPr>
        <p:spPr>
          <a:xfrm>
            <a:off x="10420" y="3934170"/>
            <a:ext cx="1753670" cy="724608"/>
          </a:xfrm>
          <a:prstGeom prst="rect">
            <a:avLst/>
          </a:prstGeom>
          <a:noFill/>
        </p:spPr>
        <p:txBody>
          <a:bodyPr wrap="square" lIns="0" tIns="0" rIns="0" bIns="10800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Waterproof</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smartphone</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1" name="TextBox 100"/>
          <p:cNvSpPr txBox="1"/>
          <p:nvPr/>
        </p:nvSpPr>
        <p:spPr>
          <a:xfrm>
            <a:off x="2677080" y="1296076"/>
            <a:ext cx="1753670" cy="724608"/>
          </a:xfrm>
          <a:prstGeom prst="rect">
            <a:avLst/>
          </a:prstGeom>
          <a:noFill/>
        </p:spPr>
        <p:txBody>
          <a:bodyPr wrap="square" lIns="0" tIns="0" rIns="0" bIns="10800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Waterproof</a:t>
            </a:r>
          </a:p>
          <a:p>
            <a:r>
              <a:rPr lang="en-US" altLang="ko-KR" sz="2000" dirty="0" smtClean="0">
                <a:solidFill>
                  <a:schemeClr val="bg1"/>
                </a:solidFill>
                <a:latin typeface="-윤고딕320" panose="02030504000101010101" pitchFamily="18" charset="-127"/>
                <a:ea typeface="-윤고딕320" panose="02030504000101010101" pitchFamily="18" charset="-127"/>
              </a:rPr>
              <a:t>earphones</a:t>
            </a:r>
            <a:endParaRPr lang="ko-KR" altLang="en-US" sz="2000" dirty="0">
              <a:solidFill>
                <a:schemeClr val="bg1"/>
              </a:solidFill>
              <a:latin typeface="-윤고딕320" panose="02030504000101010101" pitchFamily="18" charset="-127"/>
              <a:ea typeface="-윤고딕320" panose="02030504000101010101" pitchFamily="18" charset="-127"/>
            </a:endParaRPr>
          </a:p>
        </p:txBody>
      </p:sp>
      <p:cxnSp>
        <p:nvCxnSpPr>
          <p:cNvPr id="106" name="꺾인 연결선 105"/>
          <p:cNvCxnSpPr>
            <a:endCxn id="108" idx="3"/>
          </p:cNvCxnSpPr>
          <p:nvPr/>
        </p:nvCxnSpPr>
        <p:spPr>
          <a:xfrm rot="10800000">
            <a:off x="8818854" y="3271619"/>
            <a:ext cx="1571874" cy="1569566"/>
          </a:xfrm>
          <a:prstGeom prst="bentConnector3">
            <a:avLst>
              <a:gd name="adj1" fmla="val 50000"/>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7" name="그룹 116"/>
          <p:cNvGrpSpPr/>
          <p:nvPr/>
        </p:nvGrpSpPr>
        <p:grpSpPr>
          <a:xfrm>
            <a:off x="4510300" y="2071507"/>
            <a:ext cx="4308554" cy="2400223"/>
            <a:chOff x="2237026" y="2351957"/>
            <a:chExt cx="4308554" cy="2400223"/>
          </a:xfrm>
        </p:grpSpPr>
        <p:sp>
          <p:nvSpPr>
            <p:cNvPr id="108" name="모서리가 둥근 직사각형 107"/>
            <p:cNvSpPr/>
            <p:nvPr/>
          </p:nvSpPr>
          <p:spPr>
            <a:xfrm>
              <a:off x="2237026" y="2351957"/>
              <a:ext cx="4308554" cy="2400223"/>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en-US" altLang="ko-KR" sz="2400" dirty="0" smtClean="0">
                <a:solidFill>
                  <a:srgbClr val="FFC000"/>
                </a:solidFill>
              </a:endParaRPr>
            </a:p>
          </p:txBody>
        </p:sp>
        <p:pic>
          <p:nvPicPr>
            <p:cNvPr id="105" name="그림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6018" y="2561652"/>
              <a:ext cx="3830570" cy="1980833"/>
            </a:xfrm>
            <a:prstGeom prst="rect">
              <a:avLst/>
            </a:prstGeom>
            <a:ln w="76200">
              <a:solidFill>
                <a:srgbClr val="FFC000"/>
              </a:solidFill>
            </a:ln>
          </p:spPr>
        </p:pic>
      </p:grpSp>
      <p:sp>
        <p:nvSpPr>
          <p:cNvPr id="37" name="모서리가 둥근 직사각형 36"/>
          <p:cNvSpPr/>
          <p:nvPr/>
        </p:nvSpPr>
        <p:spPr>
          <a:xfrm>
            <a:off x="9910450" y="4812068"/>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Stroke Timing Detector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125" name="사다리꼴 3"/>
          <p:cNvSpPr/>
          <p:nvPr/>
        </p:nvSpPr>
        <p:spPr>
          <a:xfrm>
            <a:off x="334963" y="5706744"/>
            <a:ext cx="275113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TextBox 125"/>
          <p:cNvSpPr txBox="1"/>
          <p:nvPr/>
        </p:nvSpPr>
        <p:spPr>
          <a:xfrm>
            <a:off x="342899" y="5636711"/>
            <a:ext cx="281445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Prototyping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27" name="직사각형 126"/>
          <p:cNvSpPr/>
          <p:nvPr/>
        </p:nvSpPr>
        <p:spPr>
          <a:xfrm>
            <a:off x="335360" y="5549603"/>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125884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그림 2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6723" t="19711" r="241" b="16934"/>
          <a:stretch/>
        </p:blipFill>
        <p:spPr>
          <a:xfrm>
            <a:off x="0" y="0"/>
            <a:ext cx="12192000" cy="6858000"/>
          </a:xfrm>
          <a:prstGeom prst="rect">
            <a:avLst/>
          </a:prstGeom>
        </p:spPr>
      </p:pic>
      <p:sp>
        <p:nvSpPr>
          <p:cNvPr id="28" name="직사각형 27"/>
          <p:cNvSpPr/>
          <p:nvPr/>
        </p:nvSpPr>
        <p:spPr>
          <a:xfrm>
            <a:off x="4079875" y="-1"/>
            <a:ext cx="8112125" cy="689054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 name="그림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377" y="4531021"/>
            <a:ext cx="1416623" cy="1440233"/>
          </a:xfrm>
          <a:prstGeom prst="rect">
            <a:avLst/>
          </a:prstGeom>
        </p:spPr>
      </p:pic>
      <p:grpSp>
        <p:nvGrpSpPr>
          <p:cNvPr id="45" name="그룹 44"/>
          <p:cNvGrpSpPr/>
          <p:nvPr/>
        </p:nvGrpSpPr>
        <p:grpSpPr>
          <a:xfrm>
            <a:off x="4592843" y="1423404"/>
            <a:ext cx="1952738" cy="2019402"/>
            <a:chOff x="4592843" y="1051991"/>
            <a:chExt cx="1952738" cy="2019402"/>
          </a:xfrm>
        </p:grpSpPr>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133" y="1051991"/>
              <a:ext cx="879612" cy="894271"/>
            </a:xfrm>
            <a:prstGeom prst="rect">
              <a:avLst/>
            </a:prstGeom>
          </p:spPr>
        </p:pic>
        <p:pic>
          <p:nvPicPr>
            <p:cNvPr id="14" name="그림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2843" y="2165692"/>
              <a:ext cx="879612" cy="894271"/>
            </a:xfrm>
            <a:prstGeom prst="rect">
              <a:avLst/>
            </a:prstGeom>
          </p:spPr>
        </p:pic>
        <p:pic>
          <p:nvPicPr>
            <p:cNvPr id="15" name="그림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764" y="2177122"/>
              <a:ext cx="879612" cy="894271"/>
            </a:xfrm>
            <a:prstGeom prst="rect">
              <a:avLst/>
            </a:prstGeom>
          </p:spPr>
        </p:pic>
        <p:pic>
          <p:nvPicPr>
            <p:cNvPr id="26" name="그림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5969" y="1057127"/>
              <a:ext cx="879612" cy="894271"/>
            </a:xfrm>
            <a:prstGeom prst="rect">
              <a:avLst/>
            </a:prstGeom>
          </p:spPr>
        </p:pic>
      </p:grpSp>
      <p:sp>
        <p:nvSpPr>
          <p:cNvPr id="29" name="타원 28"/>
          <p:cNvSpPr/>
          <p:nvPr/>
        </p:nvSpPr>
        <p:spPr>
          <a:xfrm>
            <a:off x="1189017" y="2483174"/>
            <a:ext cx="1450996" cy="1450996"/>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4" name="꺾인 연결선 33"/>
          <p:cNvCxnSpPr>
            <a:stCxn id="29" idx="4"/>
            <a:endCxn id="25" idx="1"/>
          </p:cNvCxnSpPr>
          <p:nvPr/>
        </p:nvCxnSpPr>
        <p:spPr>
          <a:xfrm rot="16200000" flipH="1">
            <a:off x="2638462" y="3210223"/>
            <a:ext cx="1316968" cy="2764862"/>
          </a:xfrm>
          <a:prstGeom prst="bentConnector2">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모서리가 둥근 직사각형 35"/>
          <p:cNvSpPr/>
          <p:nvPr/>
        </p:nvSpPr>
        <p:spPr>
          <a:xfrm>
            <a:off x="7018517" y="4812068"/>
            <a:ext cx="1969416" cy="878138"/>
          </a:xfrm>
          <a:prstGeom prst="roundRect">
            <a:avLst/>
          </a:prstGeom>
          <a:solidFill>
            <a:schemeClr val="bg1">
              <a:alpha val="7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Barometer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38" name="모서리가 둥근 직사각형 37"/>
          <p:cNvSpPr/>
          <p:nvPr/>
        </p:nvSpPr>
        <p:spPr>
          <a:xfrm>
            <a:off x="9910450" y="3391137"/>
            <a:ext cx="1969416" cy="878138"/>
          </a:xfrm>
          <a:prstGeom prst="roundRect">
            <a:avLst/>
          </a:prstGeom>
          <a:solidFill>
            <a:srgbClr val="0054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chemeClr val="bg1"/>
                </a:solidFill>
                <a:latin typeface="-윤고딕320" panose="02030504000101010101" pitchFamily="18" charset="-127"/>
                <a:ea typeface="-윤고딕320" panose="02030504000101010101" pitchFamily="18" charset="-127"/>
              </a:rPr>
              <a:t>Stroke Rate</a:t>
            </a:r>
            <a:endParaRPr lang="ko-KR" altLang="en-US" sz="2400" b="1" dirty="0">
              <a:solidFill>
                <a:schemeClr val="bg1"/>
              </a:solidFill>
              <a:latin typeface="-윤고딕320" panose="02030504000101010101" pitchFamily="18" charset="-127"/>
              <a:ea typeface="-윤고딕320" panose="02030504000101010101" pitchFamily="18" charset="-127"/>
            </a:endParaRPr>
          </a:p>
        </p:txBody>
      </p:sp>
      <p:sp>
        <p:nvSpPr>
          <p:cNvPr id="39" name="모서리가 둥근 직사각형 38"/>
          <p:cNvSpPr/>
          <p:nvPr/>
        </p:nvSpPr>
        <p:spPr>
          <a:xfrm>
            <a:off x="9910450" y="549275"/>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Network</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Manager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0" name="모서리가 둥근 직사각형 39"/>
          <p:cNvSpPr/>
          <p:nvPr/>
        </p:nvSpPr>
        <p:spPr>
          <a:xfrm>
            <a:off x="9910450" y="1970206"/>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Game</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Handler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1" name="모서리가 둥근 직사각형 40"/>
          <p:cNvSpPr/>
          <p:nvPr/>
        </p:nvSpPr>
        <p:spPr>
          <a:xfrm>
            <a:off x="7018517" y="1970206"/>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Feedback</a:t>
            </a:r>
          </a:p>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Manager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44" name="타원 43"/>
          <p:cNvSpPr/>
          <p:nvPr/>
        </p:nvSpPr>
        <p:spPr>
          <a:xfrm>
            <a:off x="1189017" y="331629"/>
            <a:ext cx="1450996" cy="1450996"/>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모서리가 둥근 직사각형 45"/>
          <p:cNvSpPr/>
          <p:nvPr/>
        </p:nvSpPr>
        <p:spPr>
          <a:xfrm>
            <a:off x="7018517" y="549275"/>
            <a:ext cx="1969416" cy="878138"/>
          </a:xfrm>
          <a:prstGeom prst="roundRect">
            <a:avLst/>
          </a:prstGeom>
          <a:solidFill>
            <a:schemeClr val="bg1">
              <a:alpha val="7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Server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cxnSp>
        <p:nvCxnSpPr>
          <p:cNvPr id="48" name="직선 화살표 연결선 47"/>
          <p:cNvCxnSpPr>
            <a:stCxn id="25" idx="3"/>
            <a:endCxn id="36" idx="1"/>
          </p:cNvCxnSpPr>
          <p:nvPr/>
        </p:nvCxnSpPr>
        <p:spPr>
          <a:xfrm flipV="1">
            <a:off x="6096000" y="5251137"/>
            <a:ext cx="922517" cy="1"/>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a:stCxn id="36" idx="3"/>
            <a:endCxn id="37" idx="1"/>
          </p:cNvCxnSpPr>
          <p:nvPr/>
        </p:nvCxnSpPr>
        <p:spPr>
          <a:xfrm>
            <a:off x="8987933" y="5251137"/>
            <a:ext cx="922517" cy="0"/>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직선 화살표 연결선 53"/>
          <p:cNvCxnSpPr>
            <a:stCxn id="37" idx="0"/>
          </p:cNvCxnSpPr>
          <p:nvPr/>
        </p:nvCxnSpPr>
        <p:spPr>
          <a:xfrm flipV="1">
            <a:off x="10895158" y="4269275"/>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직선 화살표 연결선 56"/>
          <p:cNvCxnSpPr>
            <a:stCxn id="38" idx="0"/>
          </p:cNvCxnSpPr>
          <p:nvPr/>
        </p:nvCxnSpPr>
        <p:spPr>
          <a:xfrm flipV="1">
            <a:off x="10895158" y="2848345"/>
            <a:ext cx="0" cy="542792"/>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a:stCxn id="40" idx="1"/>
          </p:cNvCxnSpPr>
          <p:nvPr/>
        </p:nvCxnSpPr>
        <p:spPr>
          <a:xfrm flipH="1">
            <a:off x="8987934" y="2409275"/>
            <a:ext cx="922516" cy="0"/>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7" name="그룹 66"/>
          <p:cNvGrpSpPr/>
          <p:nvPr/>
        </p:nvGrpSpPr>
        <p:grpSpPr>
          <a:xfrm>
            <a:off x="10790383" y="1427413"/>
            <a:ext cx="209550" cy="569008"/>
            <a:chOff x="10895158" y="1427413"/>
            <a:chExt cx="209550" cy="569008"/>
          </a:xfrm>
          <a:effectLst>
            <a:outerShdw blurRad="50800" dist="38100" dir="2700000" algn="tl" rotWithShape="0">
              <a:prstClr val="black">
                <a:alpha val="40000"/>
              </a:prstClr>
            </a:outerShdw>
          </a:effectLst>
        </p:grpSpPr>
        <p:cxnSp>
          <p:nvCxnSpPr>
            <p:cNvPr id="60" name="직선 화살표 연결선 59"/>
            <p:cNvCxnSpPr>
              <a:stCxn id="40" idx="0"/>
              <a:endCxn id="39" idx="2"/>
            </p:cNvCxnSpPr>
            <p:nvPr/>
          </p:nvCxnSpPr>
          <p:spPr>
            <a:xfrm flipV="1">
              <a:off x="10895158" y="1427413"/>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직선 화살표 연결선 65"/>
            <p:cNvCxnSpPr/>
            <p:nvPr/>
          </p:nvCxnSpPr>
          <p:spPr>
            <a:xfrm>
              <a:off x="11104708" y="1453628"/>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그룹 67"/>
          <p:cNvGrpSpPr/>
          <p:nvPr/>
        </p:nvGrpSpPr>
        <p:grpSpPr>
          <a:xfrm rot="16200000">
            <a:off x="9333158" y="538344"/>
            <a:ext cx="209550" cy="900000"/>
            <a:chOff x="10895158" y="1427413"/>
            <a:chExt cx="209550" cy="569008"/>
          </a:xfrm>
          <a:effectLst>
            <a:outerShdw blurRad="50800" dist="38100" dir="2700000" algn="tl" rotWithShape="0">
              <a:prstClr val="black">
                <a:alpha val="40000"/>
              </a:prstClr>
            </a:outerShdw>
          </a:effectLst>
        </p:grpSpPr>
        <p:cxnSp>
          <p:nvCxnSpPr>
            <p:cNvPr id="69" name="직선 화살표 연결선 68"/>
            <p:cNvCxnSpPr/>
            <p:nvPr/>
          </p:nvCxnSpPr>
          <p:spPr>
            <a:xfrm flipV="1">
              <a:off x="10895158" y="1427413"/>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p:nvPr/>
          </p:nvCxnSpPr>
          <p:spPr>
            <a:xfrm>
              <a:off x="11104708" y="1453628"/>
              <a:ext cx="0" cy="542793"/>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73" name="꺾인 연결선 72"/>
          <p:cNvCxnSpPr>
            <a:stCxn id="41" idx="1"/>
            <a:endCxn id="26" idx="3"/>
          </p:cNvCxnSpPr>
          <p:nvPr/>
        </p:nvCxnSpPr>
        <p:spPr>
          <a:xfrm rot="10800000">
            <a:off x="6545581" y="1875677"/>
            <a:ext cx="472936" cy="533599"/>
          </a:xfrm>
          <a:prstGeom prst="bentConnector3">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꺾인 연결선 74"/>
          <p:cNvCxnSpPr>
            <a:stCxn id="41" idx="1"/>
            <a:endCxn id="15" idx="3"/>
          </p:cNvCxnSpPr>
          <p:nvPr/>
        </p:nvCxnSpPr>
        <p:spPr>
          <a:xfrm rot="10800000" flipV="1">
            <a:off x="6524377" y="2409275"/>
            <a:ext cx="494141" cy="586396"/>
          </a:xfrm>
          <a:prstGeom prst="bentConnector3">
            <a:avLst>
              <a:gd name="adj1" fmla="val 47944"/>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꺾인 연결선 88"/>
          <p:cNvCxnSpPr>
            <a:stCxn id="14" idx="1"/>
            <a:endCxn id="44" idx="6"/>
          </p:cNvCxnSpPr>
          <p:nvPr/>
        </p:nvCxnSpPr>
        <p:spPr>
          <a:xfrm rot="10800000">
            <a:off x="2640013" y="1057127"/>
            <a:ext cx="1952830" cy="1927114"/>
          </a:xfrm>
          <a:prstGeom prst="bentConnector3">
            <a:avLst>
              <a:gd name="adj1" fmla="val 11474"/>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직선 연결선 93"/>
          <p:cNvCxnSpPr>
            <a:stCxn id="13" idx="1"/>
          </p:cNvCxnSpPr>
          <p:nvPr/>
        </p:nvCxnSpPr>
        <p:spPr>
          <a:xfrm flipH="1">
            <a:off x="4407106" y="1870540"/>
            <a:ext cx="230504" cy="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85721" y="5942212"/>
            <a:ext cx="2203934"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Swimming stroke</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6" name="TextBox 95"/>
          <p:cNvSpPr txBox="1"/>
          <p:nvPr/>
        </p:nvSpPr>
        <p:spPr>
          <a:xfrm>
            <a:off x="4471960" y="3380823"/>
            <a:ext cx="1121378" cy="416831"/>
          </a:xfrm>
          <a:prstGeom prst="rect">
            <a:avLst/>
          </a:prstGeom>
          <a:noFill/>
        </p:spPr>
        <p:txBody>
          <a:bodyPr wrap="square" lIns="0" tIns="0" rIns="0" bIns="108000" rtlCol="0">
            <a:spAutoFit/>
          </a:bodyPr>
          <a:lstStyle/>
          <a:p>
            <a:pPr algn="ctr"/>
            <a:r>
              <a:rPr lang="en-US" altLang="ko-KR" sz="2000" dirty="0" err="1" smtClean="0">
                <a:solidFill>
                  <a:schemeClr val="bg1"/>
                </a:solidFill>
                <a:latin typeface="-윤고딕320" panose="02030504000101010101" pitchFamily="18" charset="-127"/>
                <a:ea typeface="-윤고딕320" panose="02030504000101010101" pitchFamily="18" charset="-127"/>
              </a:rPr>
              <a:t>Earcon</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7" name="TextBox 96"/>
          <p:cNvSpPr txBox="1"/>
          <p:nvPr/>
        </p:nvSpPr>
        <p:spPr>
          <a:xfrm>
            <a:off x="5523881" y="3380823"/>
            <a:ext cx="1121378"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Narration</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8" name="TextBox 97"/>
          <p:cNvSpPr txBox="1"/>
          <p:nvPr/>
        </p:nvSpPr>
        <p:spPr>
          <a:xfrm>
            <a:off x="4510301" y="2288372"/>
            <a:ext cx="1121378" cy="416831"/>
          </a:xfrm>
          <a:prstGeom prst="rect">
            <a:avLst/>
          </a:prstGeom>
          <a:noFill/>
        </p:spPr>
        <p:txBody>
          <a:bodyPr wrap="square" lIns="0" tIns="0" rIns="0" bIns="108000" rtlCol="0">
            <a:spAutoFit/>
          </a:bodyPr>
          <a:lstStyle/>
          <a:p>
            <a:pPr algn="ctr"/>
            <a:r>
              <a:rPr lang="en-US" altLang="ko-KR" sz="2000" dirty="0" smtClean="0">
                <a:solidFill>
                  <a:schemeClr val="bg1"/>
                </a:solidFill>
                <a:latin typeface="-윤고딕320" panose="02030504000101010101" pitchFamily="18" charset="-127"/>
                <a:ea typeface="-윤고딕320" panose="02030504000101010101" pitchFamily="18" charset="-127"/>
              </a:rPr>
              <a:t>BGM</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99" name="TextBox 98"/>
          <p:cNvSpPr txBox="1"/>
          <p:nvPr/>
        </p:nvSpPr>
        <p:spPr>
          <a:xfrm>
            <a:off x="5554997" y="2288371"/>
            <a:ext cx="1121378" cy="416831"/>
          </a:xfrm>
          <a:prstGeom prst="rect">
            <a:avLst/>
          </a:prstGeom>
          <a:noFill/>
        </p:spPr>
        <p:txBody>
          <a:bodyPr wrap="square" lIns="0" tIns="0" rIns="0" bIns="108000" rtlCol="0">
            <a:spAutoFit/>
          </a:bodyPr>
          <a:lstStyle/>
          <a:p>
            <a:pPr algn="ctr"/>
            <a:r>
              <a:rPr lang="en-US" altLang="ko-KR" sz="2000" dirty="0" err="1" smtClean="0">
                <a:solidFill>
                  <a:schemeClr val="bg1"/>
                </a:solidFill>
                <a:latin typeface="-윤고딕320" panose="02030504000101010101" pitchFamily="18" charset="-127"/>
                <a:ea typeface="-윤고딕320" panose="02030504000101010101" pitchFamily="18" charset="-127"/>
              </a:rPr>
              <a:t>Vibro</a:t>
            </a:r>
            <a:r>
              <a:rPr lang="en-US" altLang="ko-KR" sz="2000" dirty="0" smtClean="0">
                <a:solidFill>
                  <a:schemeClr val="bg1"/>
                </a:solidFill>
                <a:latin typeface="-윤고딕320" panose="02030504000101010101" pitchFamily="18" charset="-127"/>
                <a:ea typeface="-윤고딕320" panose="02030504000101010101" pitchFamily="18" charset="-127"/>
              </a:rPr>
              <a:t>.</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0" name="TextBox 99"/>
          <p:cNvSpPr txBox="1"/>
          <p:nvPr/>
        </p:nvSpPr>
        <p:spPr>
          <a:xfrm>
            <a:off x="10420" y="3934170"/>
            <a:ext cx="1753670" cy="724608"/>
          </a:xfrm>
          <a:prstGeom prst="rect">
            <a:avLst/>
          </a:prstGeom>
          <a:noFill/>
        </p:spPr>
        <p:txBody>
          <a:bodyPr wrap="square" lIns="0" tIns="0" rIns="0" bIns="108000" rtlCol="0">
            <a:spAutoFit/>
          </a:bodyPr>
          <a:lstStyle/>
          <a:p>
            <a:pPr algn="r"/>
            <a:r>
              <a:rPr lang="en-US" altLang="ko-KR" sz="2000" dirty="0" smtClean="0">
                <a:solidFill>
                  <a:schemeClr val="bg1"/>
                </a:solidFill>
                <a:latin typeface="-윤고딕320" panose="02030504000101010101" pitchFamily="18" charset="-127"/>
                <a:ea typeface="-윤고딕320" panose="02030504000101010101" pitchFamily="18" charset="-127"/>
              </a:rPr>
              <a:t>Waterproof</a:t>
            </a:r>
          </a:p>
          <a:p>
            <a:pPr algn="r"/>
            <a:r>
              <a:rPr lang="en-US" altLang="ko-KR" sz="2000" dirty="0" smtClean="0">
                <a:solidFill>
                  <a:schemeClr val="bg1"/>
                </a:solidFill>
                <a:latin typeface="-윤고딕320" panose="02030504000101010101" pitchFamily="18" charset="-127"/>
                <a:ea typeface="-윤고딕320" panose="02030504000101010101" pitchFamily="18" charset="-127"/>
              </a:rPr>
              <a:t>smartphone</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1" name="TextBox 100"/>
          <p:cNvSpPr txBox="1"/>
          <p:nvPr/>
        </p:nvSpPr>
        <p:spPr>
          <a:xfrm>
            <a:off x="2677080" y="1296076"/>
            <a:ext cx="1753670" cy="724608"/>
          </a:xfrm>
          <a:prstGeom prst="rect">
            <a:avLst/>
          </a:prstGeom>
          <a:noFill/>
        </p:spPr>
        <p:txBody>
          <a:bodyPr wrap="square" lIns="0" tIns="0" rIns="0" bIns="10800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Waterproof</a:t>
            </a:r>
          </a:p>
          <a:p>
            <a:r>
              <a:rPr lang="en-US" altLang="ko-KR" sz="2000" dirty="0" smtClean="0">
                <a:solidFill>
                  <a:schemeClr val="bg1"/>
                </a:solidFill>
                <a:latin typeface="-윤고딕320" panose="02030504000101010101" pitchFamily="18" charset="-127"/>
                <a:ea typeface="-윤고딕320" panose="02030504000101010101" pitchFamily="18" charset="-127"/>
              </a:rPr>
              <a:t>earphones</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103" name="TextBox 102"/>
          <p:cNvSpPr txBox="1"/>
          <p:nvPr/>
        </p:nvSpPr>
        <p:spPr>
          <a:xfrm>
            <a:off x="8888502" y="1198629"/>
            <a:ext cx="1121378" cy="663053"/>
          </a:xfrm>
          <a:prstGeom prst="rect">
            <a:avLst/>
          </a:prstGeom>
          <a:noFill/>
        </p:spPr>
        <p:txBody>
          <a:bodyPr wrap="square" lIns="0" tIns="0" rIns="0" bIns="108000" rtlCol="0">
            <a:spAutoFit/>
          </a:bodyPr>
          <a:lstStyle/>
          <a:p>
            <a:pPr algn="ctr"/>
            <a:r>
              <a:rPr lang="en-US" altLang="ko-KR" sz="3600" b="1" dirty="0" smtClean="0">
                <a:solidFill>
                  <a:srgbClr val="FFC000"/>
                </a:solidFill>
                <a:latin typeface="-윤고딕320" panose="02030504000101010101" pitchFamily="18" charset="-127"/>
                <a:ea typeface="-윤고딕320" panose="02030504000101010101" pitchFamily="18" charset="-127"/>
              </a:rPr>
              <a:t>LTE</a:t>
            </a:r>
            <a:endParaRPr lang="ko-KR" altLang="en-US" sz="3600" b="1" dirty="0">
              <a:solidFill>
                <a:srgbClr val="FFC000"/>
              </a:solidFill>
              <a:latin typeface="-윤고딕320" panose="02030504000101010101" pitchFamily="18" charset="-127"/>
              <a:ea typeface="-윤고딕320" panose="02030504000101010101" pitchFamily="18" charset="-127"/>
            </a:endParaRPr>
          </a:p>
        </p:txBody>
      </p:sp>
      <p:cxnSp>
        <p:nvCxnSpPr>
          <p:cNvPr id="106" name="꺾인 연결선 105"/>
          <p:cNvCxnSpPr>
            <a:stCxn id="103" idx="2"/>
            <a:endCxn id="53" idx="3"/>
          </p:cNvCxnSpPr>
          <p:nvPr/>
        </p:nvCxnSpPr>
        <p:spPr>
          <a:xfrm rot="5400000">
            <a:off x="8622865" y="2057672"/>
            <a:ext cx="1022317" cy="630337"/>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모서리가 둥근 직사각형 36"/>
          <p:cNvSpPr/>
          <p:nvPr/>
        </p:nvSpPr>
        <p:spPr>
          <a:xfrm>
            <a:off x="9910450" y="4812068"/>
            <a:ext cx="1969416" cy="878138"/>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b="1" dirty="0" smtClean="0">
                <a:solidFill>
                  <a:sysClr val="windowText" lastClr="000000"/>
                </a:solidFill>
                <a:latin typeface="-윤고딕320" panose="02030504000101010101" pitchFamily="18" charset="-127"/>
                <a:ea typeface="-윤고딕320" panose="02030504000101010101" pitchFamily="18" charset="-127"/>
              </a:rPr>
              <a:t>Stroke Timing Detector</a:t>
            </a:r>
            <a:endParaRPr lang="ko-KR" altLang="en-US" sz="2400" b="1" dirty="0">
              <a:solidFill>
                <a:sysClr val="windowText" lastClr="000000"/>
              </a:solidFill>
              <a:latin typeface="-윤고딕320" panose="02030504000101010101" pitchFamily="18" charset="-127"/>
              <a:ea typeface="-윤고딕320" panose="02030504000101010101" pitchFamily="18" charset="-127"/>
            </a:endParaRPr>
          </a:p>
        </p:txBody>
      </p:sp>
      <p:sp>
        <p:nvSpPr>
          <p:cNvPr id="125" name="사다리꼴 3"/>
          <p:cNvSpPr/>
          <p:nvPr/>
        </p:nvSpPr>
        <p:spPr>
          <a:xfrm>
            <a:off x="334963" y="5706744"/>
            <a:ext cx="275113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TextBox 125"/>
          <p:cNvSpPr txBox="1"/>
          <p:nvPr/>
        </p:nvSpPr>
        <p:spPr>
          <a:xfrm>
            <a:off x="342899" y="5636711"/>
            <a:ext cx="281445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Prototyping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27" name="직사각형 126"/>
          <p:cNvSpPr/>
          <p:nvPr/>
        </p:nvSpPr>
        <p:spPr>
          <a:xfrm>
            <a:off x="335360" y="5549603"/>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모서리가 둥근 직사각형 52"/>
          <p:cNvSpPr/>
          <p:nvPr/>
        </p:nvSpPr>
        <p:spPr>
          <a:xfrm>
            <a:off x="4510300" y="2071507"/>
            <a:ext cx="4308554" cy="1624984"/>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2400" i="1" dirty="0" smtClean="0">
                <a:solidFill>
                  <a:srgbClr val="FFC000"/>
                </a:solidFill>
                <a:latin typeface="-윤고딕320" panose="02030504000101010101" pitchFamily="18" charset="-127"/>
                <a:ea typeface="-윤고딕320" panose="02030504000101010101" pitchFamily="18" charset="-127"/>
              </a:rPr>
              <a:t>“</a:t>
            </a:r>
            <a:r>
              <a:rPr lang="en-US" altLang="ko-KR" sz="2400" b="1" i="1" dirty="0" smtClean="0">
                <a:solidFill>
                  <a:srgbClr val="FFC000"/>
                </a:solidFill>
                <a:latin typeface="-윤고딕320" panose="02030504000101010101" pitchFamily="18" charset="-127"/>
                <a:ea typeface="-윤고딕320" panose="02030504000101010101" pitchFamily="18" charset="-127"/>
              </a:rPr>
              <a:t>LTE</a:t>
            </a:r>
            <a:r>
              <a:rPr lang="en-US" altLang="ko-KR" sz="2400" i="1" dirty="0" smtClean="0">
                <a:solidFill>
                  <a:srgbClr val="FFC000"/>
                </a:solidFill>
                <a:latin typeface="-윤고딕320" panose="02030504000101010101" pitchFamily="18" charset="-127"/>
                <a:ea typeface="-윤고딕320" panose="02030504000101010101" pitchFamily="18" charset="-127"/>
              </a:rPr>
              <a:t> shows more robust performance than 802.11 and 3G under swimming situations</a:t>
            </a:r>
            <a:r>
              <a:rPr lang="en-US" altLang="ko-KR" sz="2400" dirty="0" smtClean="0">
                <a:solidFill>
                  <a:srgbClr val="FFC000"/>
                </a:solidFill>
                <a:latin typeface="-윤고딕320" panose="02030504000101010101" pitchFamily="18" charset="-127"/>
                <a:ea typeface="-윤고딕320" panose="02030504000101010101" pitchFamily="18" charset="-127"/>
              </a:rPr>
              <a:t>”</a:t>
            </a:r>
          </a:p>
          <a:p>
            <a:pPr algn="r"/>
            <a:r>
              <a:rPr lang="en-US" altLang="ko-KR" sz="2400" dirty="0" smtClean="0">
                <a:solidFill>
                  <a:srgbClr val="FFC000"/>
                </a:solidFill>
                <a:latin typeface="-윤고딕320" panose="02030504000101010101" pitchFamily="18" charset="-127"/>
                <a:ea typeface="-윤고딕320" panose="02030504000101010101" pitchFamily="18" charset="-127"/>
              </a:rPr>
              <a:t>[Choi, </a:t>
            </a:r>
            <a:r>
              <a:rPr lang="en-US" altLang="ko-KR" sz="2400" dirty="0" err="1" smtClean="0">
                <a:solidFill>
                  <a:srgbClr val="FFC000"/>
                </a:solidFill>
                <a:latin typeface="-윤고딕320" panose="02030504000101010101" pitchFamily="18" charset="-127"/>
                <a:ea typeface="-윤고딕320" panose="02030504000101010101" pitchFamily="18" charset="-127"/>
              </a:rPr>
              <a:t>SenSys</a:t>
            </a:r>
            <a:r>
              <a:rPr lang="en-US" altLang="ko-KR" sz="2400" dirty="0" smtClean="0">
                <a:solidFill>
                  <a:srgbClr val="FFC000"/>
                </a:solidFill>
                <a:latin typeface="Georgia" panose="02040502050405020303" pitchFamily="18" charset="0"/>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14] </a:t>
            </a:r>
          </a:p>
        </p:txBody>
      </p:sp>
    </p:spTree>
    <p:extLst>
      <p:ext uri="{BB962C8B-B14F-4D97-AF65-F5344CB8AC3E}">
        <p14:creationId xmlns:p14="http://schemas.microsoft.com/office/powerpoint/2010/main" val="13523896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다리꼴 3"/>
          <p:cNvSpPr/>
          <p:nvPr/>
        </p:nvSpPr>
        <p:spPr>
          <a:xfrm>
            <a:off x="0" y="0"/>
            <a:ext cx="12192000" cy="68580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967" y="1900804"/>
            <a:ext cx="1152782" cy="1935028"/>
          </a:xfrm>
          <a:prstGeom prst="rect">
            <a:avLst/>
          </a:prstGeom>
        </p:spPr>
      </p:pic>
      <p:pic>
        <p:nvPicPr>
          <p:cNvPr id="16" name="그림 15"/>
          <p:cNvPicPr>
            <a:picLocks noChangeAspect="1"/>
          </p:cNvPicPr>
          <p:nvPr/>
        </p:nvPicPr>
        <p:blipFill rotWithShape="1">
          <a:blip r:embed="rId4" cstate="print">
            <a:extLst>
              <a:ext uri="{28A0092B-C50C-407E-A947-70E740481C1C}">
                <a14:useLocalDpi xmlns:a14="http://schemas.microsoft.com/office/drawing/2010/main" val="0"/>
              </a:ext>
            </a:extLst>
          </a:blip>
          <a:srcRect t="-1" b="424"/>
          <a:stretch/>
        </p:blipFill>
        <p:spPr>
          <a:xfrm>
            <a:off x="9718201" y="2121370"/>
            <a:ext cx="1656759" cy="1493896"/>
          </a:xfrm>
          <a:prstGeom prst="rect">
            <a:avLst/>
          </a:prstGeom>
        </p:spPr>
      </p:pic>
      <p:sp>
        <p:nvSpPr>
          <p:cNvPr id="18" name="직사각형 17"/>
          <p:cNvSpPr/>
          <p:nvPr/>
        </p:nvSpPr>
        <p:spPr>
          <a:xfrm>
            <a:off x="334964" y="4095536"/>
            <a:ext cx="11522074" cy="17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p:cNvSpPr/>
          <p:nvPr/>
        </p:nvSpPr>
        <p:spPr>
          <a:xfrm>
            <a:off x="1344439"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334016"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7323593" y="3931253"/>
            <a:ext cx="531672" cy="53167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10313170"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3318679"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Ideation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Prototyping</a:t>
            </a:r>
          </a:p>
        </p:txBody>
      </p:sp>
      <p:sp>
        <p:nvSpPr>
          <p:cNvPr id="26" name="TextBox 25"/>
          <p:cNvSpPr txBox="1"/>
          <p:nvPr/>
        </p:nvSpPr>
        <p:spPr>
          <a:xfrm>
            <a:off x="6308255" y="4850765"/>
            <a:ext cx="2562345" cy="738664"/>
          </a:xfrm>
          <a:prstGeom prst="rect">
            <a:avLst/>
          </a:prstGeom>
          <a:noFill/>
        </p:spPr>
        <p:txBody>
          <a:bodyPr wrap="square" lIns="0" tIns="0" rIns="0" bIns="0" rtlCol="0">
            <a:spAutoFit/>
          </a:bodyPr>
          <a:lstStyle/>
          <a:p>
            <a:pPr algn="ctr"/>
            <a:r>
              <a:rPr lang="en-US" altLang="ko-KR" sz="2400" dirty="0" smtClean="0">
                <a:solidFill>
                  <a:srgbClr val="FFC000"/>
                </a:solidFill>
                <a:latin typeface="-윤고딕320" panose="02030504000101010101" pitchFamily="18" charset="-127"/>
                <a:ea typeface="-윤고딕320" panose="02030504000101010101" pitchFamily="18" charset="-127"/>
              </a:rPr>
              <a:t>Pilot Study </a:t>
            </a:r>
          </a:p>
          <a:p>
            <a:pPr algn="ctr"/>
            <a:r>
              <a:rPr lang="en-US" altLang="ko-KR" sz="2400" dirty="0" smtClean="0">
                <a:solidFill>
                  <a:srgbClr val="FFC000"/>
                </a:solidFill>
                <a:latin typeface="-윤고딕320" panose="02030504000101010101" pitchFamily="18" charset="-127"/>
                <a:ea typeface="-윤고딕320" panose="02030504000101010101" pitchFamily="18" charset="-127"/>
              </a:rPr>
              <a:t>/ Design Revision</a:t>
            </a:r>
            <a:endParaRPr lang="ko-KR" altLang="en-US" sz="2400" dirty="0">
              <a:solidFill>
                <a:srgbClr val="FFC000"/>
              </a:solidFill>
              <a:latin typeface="-윤고딕320" panose="02030504000101010101" pitchFamily="18" charset="-127"/>
              <a:ea typeface="-윤고딕320" panose="02030504000101010101" pitchFamily="18" charset="-127"/>
            </a:endParaRPr>
          </a:p>
        </p:txBody>
      </p:sp>
      <p:sp>
        <p:nvSpPr>
          <p:cNvPr id="28" name="TextBox 27"/>
          <p:cNvSpPr txBox="1"/>
          <p:nvPr/>
        </p:nvSpPr>
        <p:spPr>
          <a:xfrm>
            <a:off x="9297833" y="4850765"/>
            <a:ext cx="2562345" cy="369332"/>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User Study</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30" name="사다리꼴 3"/>
          <p:cNvSpPr/>
          <p:nvPr/>
        </p:nvSpPr>
        <p:spPr>
          <a:xfrm>
            <a:off x="334963" y="559905"/>
            <a:ext cx="3855072" cy="607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342899" y="489872"/>
            <a:ext cx="4692087" cy="677108"/>
          </a:xfrm>
          <a:prstGeom prst="rect">
            <a:avLst/>
          </a:prstGeom>
          <a:noFill/>
        </p:spPr>
        <p:txBody>
          <a:bodyPr wrap="square" lIns="0" tIns="0" rIns="0" bIns="0" rtlCol="0">
            <a:spAutoFit/>
          </a:bodyPr>
          <a:lstStyle/>
          <a:p>
            <a:r>
              <a:rPr lang="en-US" altLang="ko-KR" sz="4400" dirty="0" smtClean="0">
                <a:solidFill>
                  <a:srgbClr val="00549D"/>
                </a:solidFill>
                <a:latin typeface="-윤고딕320" panose="02030504000101010101" pitchFamily="18" charset="-127"/>
                <a:ea typeface="-윤고딕320" panose="02030504000101010101" pitchFamily="18" charset="-127"/>
              </a:rPr>
              <a:t>Design Process</a:t>
            </a:r>
            <a:endParaRPr lang="ko-KR" altLang="en-US" sz="4400" dirty="0">
              <a:solidFill>
                <a:srgbClr val="00549D"/>
              </a:solidFill>
              <a:latin typeface="-윤고딕320" panose="02030504000101010101" pitchFamily="18" charset="-127"/>
              <a:ea typeface="-윤고딕320" panose="02030504000101010101" pitchFamily="18" charset="-127"/>
            </a:endParaRPr>
          </a:p>
        </p:txBody>
      </p:sp>
      <p:sp>
        <p:nvSpPr>
          <p:cNvPr id="32" name="직사각형 31"/>
          <p:cNvSpPr/>
          <p:nvPr/>
        </p:nvSpPr>
        <p:spPr>
          <a:xfrm>
            <a:off x="335360" y="402764"/>
            <a:ext cx="1081483" cy="139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그림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33" y="1969501"/>
            <a:ext cx="1591883" cy="1797635"/>
          </a:xfrm>
          <a:prstGeom prst="rect">
            <a:avLst/>
          </a:prstGeom>
        </p:spPr>
      </p:pic>
      <p:sp>
        <p:nvSpPr>
          <p:cNvPr id="35" name="TextBox 34"/>
          <p:cNvSpPr txBox="1"/>
          <p:nvPr/>
        </p:nvSpPr>
        <p:spPr>
          <a:xfrm>
            <a:off x="329103"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Expert Interviews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Observation</a:t>
            </a:r>
          </a:p>
        </p:txBody>
      </p:sp>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0994" y="2131537"/>
            <a:ext cx="1651050" cy="1473518"/>
          </a:xfrm>
          <a:prstGeom prst="rect">
            <a:avLst/>
          </a:prstGeom>
        </p:spPr>
      </p:pic>
    </p:spTree>
    <p:extLst>
      <p:ext uri="{BB962C8B-B14F-4D97-AF65-F5344CB8AC3E}">
        <p14:creationId xmlns:p14="http://schemas.microsoft.com/office/powerpoint/2010/main" val="3685789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11" name="모서리가 둥근 직사각형 10"/>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a:solidFill>
                  <a:srgbClr val="FFC000"/>
                </a:solidFill>
                <a:latin typeface="-윤고딕320" panose="02030504000101010101" pitchFamily="18" charset="-127"/>
                <a:ea typeface="-윤고딕320" panose="02030504000101010101" pitchFamily="18" charset="-127"/>
              </a:rPr>
              <a:t>Initial </a:t>
            </a:r>
            <a:r>
              <a:rPr lang="en-US" altLang="ko-KR" sz="3200" b="1" dirty="0" smtClean="0">
                <a:solidFill>
                  <a:srgbClr val="FFC000"/>
                </a:solidFill>
                <a:latin typeface="-윤고딕320" panose="02030504000101010101" pitchFamily="18" charset="-127"/>
                <a:ea typeface="-윤고딕320" panose="02030504000101010101" pitchFamily="18" charset="-127"/>
              </a:rPr>
              <a:t>Prototype</a:t>
            </a:r>
          </a:p>
          <a:p>
            <a:r>
              <a:rPr lang="en-US" altLang="ko-KR" sz="2400" dirty="0" smtClean="0">
                <a:solidFill>
                  <a:schemeClr val="bg1"/>
                </a:solidFill>
                <a:latin typeface="-윤고딕320" panose="02030504000101010101" pitchFamily="18" charset="-127"/>
                <a:ea typeface="-윤고딕320" panose="02030504000101010101" pitchFamily="18" charset="-127"/>
              </a:rPr>
              <a:t>     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Directly notifying of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r>
              <a:rPr lang="en-US" altLang="ko-KR" sz="2400" dirty="0" smtClean="0">
                <a:solidFill>
                  <a:schemeClr val="bg1"/>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chemeClr val="bg1"/>
                </a:solidFill>
                <a:latin typeface="-윤고딕320" panose="02030504000101010101" pitchFamily="18" charset="-127"/>
                <a:ea typeface="-윤고딕320" panose="02030504000101010101" pitchFamily="18" charset="-127"/>
              </a:rPr>
              <a:t>Not referring to </a:t>
            </a:r>
            <a:r>
              <a:rPr lang="en-US" altLang="ko-KR" sz="2400" dirty="0" smtClean="0">
                <a:solidFill>
                  <a:schemeClr val="bg1"/>
                </a:solidFill>
                <a:latin typeface="-윤고딕320" panose="02030504000101010101" pitchFamily="18" charset="-127"/>
                <a:ea typeface="-윤고딕320" panose="02030504000101010101" pitchFamily="18" charset="-127"/>
              </a:rPr>
              <a:t>nicknames</a:t>
            </a:r>
            <a:endParaRPr lang="en-US" altLang="ko-KR" sz="2400" dirty="0">
              <a:solidFill>
                <a:schemeClr val="bg1"/>
              </a:solidFill>
              <a:latin typeface="-윤고딕320" panose="02030504000101010101" pitchFamily="18" charset="-127"/>
              <a:ea typeface="-윤고딕320" panose="02030504000101010101" pitchFamily="18" charset="-127"/>
            </a:endParaRPr>
          </a:p>
        </p:txBody>
      </p:sp>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34" y="1175309"/>
            <a:ext cx="408382" cy="342917"/>
          </a:xfrm>
          <a:prstGeom prst="rect">
            <a:avLst/>
          </a:prstGeom>
        </p:spPr>
      </p:pic>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83" y="1888317"/>
            <a:ext cx="363284" cy="343124"/>
          </a:xfrm>
          <a:prstGeom prst="rect">
            <a:avLst/>
          </a:prstGeom>
        </p:spPr>
      </p:pic>
      <p:pic>
        <p:nvPicPr>
          <p:cNvPr id="14" name="그림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pic>
        <p:nvPicPr>
          <p:cNvPr id="15" name="그림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6" y="2245133"/>
            <a:ext cx="297818" cy="342709"/>
          </a:xfrm>
          <a:prstGeom prst="rect">
            <a:avLst/>
          </a:prstGeom>
        </p:spPr>
      </p:pic>
    </p:spTree>
    <p:extLst>
      <p:ext uri="{BB962C8B-B14F-4D97-AF65-F5344CB8AC3E}">
        <p14:creationId xmlns:p14="http://schemas.microsoft.com/office/powerpoint/2010/main" val="32162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11" name="모서리가 둥근 직사각형 10"/>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smtClean="0">
                <a:solidFill>
                  <a:srgbClr val="FFC000"/>
                </a:solidFill>
                <a:latin typeface="-윤고딕320" panose="02030504000101010101" pitchFamily="18" charset="-127"/>
                <a:ea typeface="-윤고딕320" panose="02030504000101010101" pitchFamily="18" charset="-127"/>
              </a:rPr>
              <a:t>Initial Prototype</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chemeClr val="bg1"/>
                </a:solidFill>
                <a:latin typeface="-윤고딕320" panose="02030504000101010101" pitchFamily="18" charset="-127"/>
                <a:ea typeface="-윤고딕320" panose="02030504000101010101" pitchFamily="18" charset="-127"/>
              </a:rPr>
              <a:t>Directly notifying of relative SR</a:t>
            </a:r>
          </a:p>
          <a:p>
            <a:r>
              <a:rPr lang="en-US" altLang="ko-KR" sz="2400" dirty="0">
                <a:solidFill>
                  <a:schemeClr val="bg1"/>
                </a:solidFill>
                <a:latin typeface="-윤고딕320" panose="02030504000101010101" pitchFamily="18" charset="-127"/>
                <a:ea typeface="-윤고딕320" panose="02030504000101010101" pitchFamily="18" charset="-127"/>
              </a:rPr>
              <a:t>     Using a spatial </a:t>
            </a:r>
            <a:r>
              <a:rPr lang="en-US" altLang="ko-KR" sz="2400" dirty="0" err="1">
                <a:solidFill>
                  <a:schemeClr val="bg1"/>
                </a:solidFill>
                <a:latin typeface="-윤고딕320" panose="02030504000101010101" pitchFamily="18" charset="-127"/>
                <a:ea typeface="-윤고딕320" panose="02030504000101010101" pitchFamily="18" charset="-127"/>
              </a:rPr>
              <a:t>earcon</a:t>
            </a:r>
            <a:r>
              <a:rPr lang="en-US" altLang="ko-KR" sz="2400" dirty="0">
                <a:solidFill>
                  <a:schemeClr val="bg1"/>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Not referring to nicknames</a:t>
            </a:r>
          </a:p>
        </p:txBody>
      </p:sp>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6050154" y="861345"/>
            <a:ext cx="3559810" cy="929070"/>
          </a:xfrm>
          <a:prstGeom prst="roundRect">
            <a:avLst>
              <a:gd name="adj" fmla="val 22508"/>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2400" b="1" dirty="0" smtClean="0">
                <a:solidFill>
                  <a:srgbClr val="FFC000"/>
                </a:solidFill>
                <a:latin typeface="-윤고딕320" panose="02030504000101010101" pitchFamily="18" charset="-127"/>
                <a:ea typeface="-윤고딕320" panose="02030504000101010101" pitchFamily="18" charset="-127"/>
              </a:rPr>
              <a:t>Every </a:t>
            </a:r>
            <a:r>
              <a:rPr lang="en-US" altLang="ko-KR" sz="2400" b="1" dirty="0">
                <a:solidFill>
                  <a:srgbClr val="FFC000"/>
                </a:solidFill>
                <a:latin typeface="-윤고딕320" panose="02030504000101010101" pitchFamily="18" charset="-127"/>
                <a:ea typeface="-윤고딕320" panose="02030504000101010101" pitchFamily="18" charset="-127"/>
              </a:rPr>
              <a:t>4 </a:t>
            </a:r>
            <a:r>
              <a:rPr lang="en-US" altLang="ko-KR" sz="2400" b="1" dirty="0" smtClean="0">
                <a:solidFill>
                  <a:srgbClr val="FFC000"/>
                </a:solidFill>
                <a:latin typeface="-윤고딕320" panose="02030504000101010101" pitchFamily="18" charset="-127"/>
                <a:ea typeface="-윤고딕320" panose="02030504000101010101" pitchFamily="18" charset="-127"/>
              </a:rPr>
              <a:t>seconds,</a:t>
            </a:r>
          </a:p>
          <a:p>
            <a:r>
              <a:rPr lang="en-US" altLang="ko-KR" sz="2400" b="1" i="1" dirty="0" smtClean="0">
                <a:solidFill>
                  <a:srgbClr val="FFC000"/>
                </a:solidFill>
                <a:latin typeface="-윤고딕320" panose="02030504000101010101" pitchFamily="18" charset="-127"/>
                <a:ea typeface="-윤고딕320" panose="02030504000101010101" pitchFamily="18" charset="-127"/>
              </a:rPr>
              <a:t>“You take 3</a:t>
            </a:r>
            <a:r>
              <a:rPr lang="en-US" altLang="ko-KR" sz="2400" b="1" i="1" baseline="30000" dirty="0" smtClean="0">
                <a:solidFill>
                  <a:srgbClr val="FFC000"/>
                </a:solidFill>
                <a:latin typeface="-윤고딕320" panose="02030504000101010101" pitchFamily="18" charset="-127"/>
                <a:ea typeface="-윤고딕320" panose="02030504000101010101" pitchFamily="18" charset="-127"/>
              </a:rPr>
              <a:t>rd</a:t>
            </a:r>
            <a:r>
              <a:rPr lang="en-US" altLang="ko-KR" sz="2400" b="1" i="1" dirty="0" smtClean="0">
                <a:solidFill>
                  <a:srgbClr val="FFC000"/>
                </a:solidFill>
                <a:latin typeface="-윤고딕320" panose="02030504000101010101" pitchFamily="18" charset="-127"/>
                <a:ea typeface="-윤고딕320" panose="02030504000101010101" pitchFamily="18" charset="-127"/>
              </a:rPr>
              <a:t> place!”</a:t>
            </a:r>
            <a:r>
              <a:rPr lang="en-US" altLang="ko-KR" sz="2000" dirty="0" smtClean="0">
                <a:solidFill>
                  <a:schemeClr val="bg1"/>
                </a:solidFill>
                <a:latin typeface="-윤고딕320" panose="02030504000101010101" pitchFamily="18" charset="-127"/>
                <a:ea typeface="-윤고딕320" panose="02030504000101010101" pitchFamily="18" charset="-127"/>
              </a:rPr>
              <a:t>    </a:t>
            </a:r>
            <a:endParaRPr lang="ko-KR" altLang="en-US" sz="2000" dirty="0">
              <a:solidFill>
                <a:schemeClr val="bg1"/>
              </a:solidFill>
              <a:latin typeface="-윤고딕320" panose="02030504000101010101" pitchFamily="18" charset="-127"/>
              <a:ea typeface="-윤고딕320" panose="02030504000101010101" pitchFamily="18" charset="-127"/>
            </a:endParaRPr>
          </a:p>
        </p:txBody>
      </p:sp>
      <p:cxnSp>
        <p:nvCxnSpPr>
          <p:cNvPr id="30" name="직선 연결선 29"/>
          <p:cNvCxnSpPr>
            <a:endCxn id="28" idx="1"/>
          </p:cNvCxnSpPr>
          <p:nvPr/>
        </p:nvCxnSpPr>
        <p:spPr>
          <a:xfrm>
            <a:off x="3851910" y="1325880"/>
            <a:ext cx="2198244" cy="0"/>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그림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63" y="1175308"/>
            <a:ext cx="408382" cy="342917"/>
          </a:xfrm>
          <a:prstGeom prst="rect">
            <a:avLst/>
          </a:prstGeom>
        </p:spPr>
      </p:pic>
      <p:pic>
        <p:nvPicPr>
          <p:cNvPr id="41" name="그림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83" y="1888317"/>
            <a:ext cx="363284" cy="343124"/>
          </a:xfrm>
          <a:prstGeom prst="rect">
            <a:avLst/>
          </a:prstGeom>
        </p:spPr>
      </p:pic>
      <p:pic>
        <p:nvPicPr>
          <p:cNvPr id="42" name="그림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pic>
        <p:nvPicPr>
          <p:cNvPr id="43" name="그림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6" y="2245133"/>
            <a:ext cx="297818" cy="342709"/>
          </a:xfrm>
          <a:prstGeom prst="rect">
            <a:avLst/>
          </a:prstGeom>
        </p:spPr>
      </p:pic>
    </p:spTree>
    <p:extLst>
      <p:ext uri="{BB962C8B-B14F-4D97-AF65-F5344CB8AC3E}">
        <p14:creationId xmlns:p14="http://schemas.microsoft.com/office/powerpoint/2010/main" val="36562481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11" name="모서리가 둥근 직사각형 10"/>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a:solidFill>
                  <a:srgbClr val="FFC000"/>
                </a:solidFill>
                <a:latin typeface="-윤고딕320" panose="02030504000101010101" pitchFamily="18" charset="-127"/>
                <a:ea typeface="-윤고딕320" panose="02030504000101010101" pitchFamily="18" charset="-127"/>
              </a:rPr>
              <a:t>Initial </a:t>
            </a:r>
            <a:r>
              <a:rPr lang="en-US" altLang="ko-KR" sz="3200" b="1" dirty="0" smtClean="0">
                <a:solidFill>
                  <a:srgbClr val="FFC000"/>
                </a:solidFill>
                <a:latin typeface="-윤고딕320" panose="02030504000101010101" pitchFamily="18" charset="-127"/>
                <a:ea typeface="-윤고딕320" panose="02030504000101010101" pitchFamily="18" charset="-127"/>
              </a:rPr>
              <a:t>Prototype</a:t>
            </a:r>
          </a:p>
          <a:p>
            <a:r>
              <a:rPr lang="en-US" altLang="ko-KR" sz="2400" dirty="0" smtClean="0">
                <a:solidFill>
                  <a:schemeClr val="bg1"/>
                </a:solidFill>
                <a:latin typeface="-윤고딕320" panose="02030504000101010101" pitchFamily="18" charset="-127"/>
                <a:ea typeface="-윤고딕320" panose="02030504000101010101" pitchFamily="18" charset="-127"/>
              </a:rPr>
              <a:t>     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rgbClr val="FFC000"/>
                </a:solidFill>
                <a:latin typeface="-윤고딕320" panose="02030504000101010101" pitchFamily="18" charset="-127"/>
                <a:ea typeface="-윤고딕320" panose="02030504000101010101" pitchFamily="18" charset="-127"/>
              </a:rPr>
              <a:t>Directly notifying of relative SR</a:t>
            </a:r>
          </a:p>
          <a:p>
            <a:r>
              <a:rPr lang="en-US" altLang="ko-KR" sz="2400" dirty="0">
                <a:solidFill>
                  <a:schemeClr val="bg1"/>
                </a:solidFill>
                <a:latin typeface="-윤고딕320" panose="02030504000101010101" pitchFamily="18" charset="-127"/>
                <a:ea typeface="-윤고딕320" panose="02030504000101010101" pitchFamily="18" charset="-127"/>
              </a:rPr>
              <a:t>     Using a spatial </a:t>
            </a:r>
            <a:r>
              <a:rPr lang="en-US" altLang="ko-KR" sz="2400" dirty="0" err="1">
                <a:solidFill>
                  <a:schemeClr val="bg1"/>
                </a:solidFill>
                <a:latin typeface="-윤고딕320" panose="02030504000101010101" pitchFamily="18" charset="-127"/>
                <a:ea typeface="-윤고딕320" panose="02030504000101010101" pitchFamily="18" charset="-127"/>
              </a:rPr>
              <a:t>earcon</a:t>
            </a:r>
            <a:r>
              <a:rPr lang="en-US" altLang="ko-KR" sz="2400" dirty="0">
                <a:solidFill>
                  <a:schemeClr val="bg1"/>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Not referring to nicknames</a:t>
            </a:r>
          </a:p>
        </p:txBody>
      </p:sp>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6050154" y="1205789"/>
            <a:ext cx="3559810" cy="929070"/>
          </a:xfrm>
          <a:prstGeom prst="roundRect">
            <a:avLst>
              <a:gd name="adj" fmla="val 22508"/>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2400" b="1" dirty="0" smtClean="0">
                <a:solidFill>
                  <a:srgbClr val="FFC000"/>
                </a:solidFill>
                <a:latin typeface="-윤고딕320" panose="02030504000101010101" pitchFamily="18" charset="-127"/>
                <a:ea typeface="-윤고딕320" panose="02030504000101010101" pitchFamily="18" charset="-127"/>
              </a:rPr>
              <a:t>Every 4 seconds,</a:t>
            </a:r>
          </a:p>
          <a:p>
            <a:r>
              <a:rPr lang="en-US" altLang="ko-KR" sz="2400" b="1" i="1" dirty="0" smtClean="0">
                <a:solidFill>
                  <a:srgbClr val="FFC000"/>
                </a:solidFill>
                <a:latin typeface="-윤고딕320" panose="02030504000101010101" pitchFamily="18" charset="-127"/>
                <a:ea typeface="-윤고딕320" panose="02030504000101010101" pitchFamily="18" charset="-127"/>
              </a:rPr>
              <a:t>“You are too slow!”</a:t>
            </a:r>
            <a:r>
              <a:rPr lang="en-US" altLang="ko-KR" sz="2000" dirty="0" smtClean="0">
                <a:solidFill>
                  <a:schemeClr val="bg1"/>
                </a:solidFill>
                <a:latin typeface="-윤고딕320" panose="02030504000101010101" pitchFamily="18" charset="-127"/>
                <a:ea typeface="-윤고딕320" panose="02030504000101010101" pitchFamily="18" charset="-127"/>
              </a:rPr>
              <a:t>    </a:t>
            </a:r>
            <a:endParaRPr lang="ko-KR" altLang="en-US" sz="2000" dirty="0">
              <a:solidFill>
                <a:schemeClr val="bg1"/>
              </a:solidFill>
              <a:latin typeface="-윤고딕320" panose="02030504000101010101" pitchFamily="18" charset="-127"/>
              <a:ea typeface="-윤고딕320" panose="02030504000101010101" pitchFamily="18" charset="-127"/>
            </a:endParaRPr>
          </a:p>
        </p:txBody>
      </p:sp>
      <p:cxnSp>
        <p:nvCxnSpPr>
          <p:cNvPr id="29" name="직선 연결선 28"/>
          <p:cNvCxnSpPr>
            <a:endCxn id="28" idx="1"/>
          </p:cNvCxnSpPr>
          <p:nvPr/>
        </p:nvCxnSpPr>
        <p:spPr>
          <a:xfrm>
            <a:off x="5097780" y="1670324"/>
            <a:ext cx="952374" cy="0"/>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그림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34" y="1175309"/>
            <a:ext cx="408382" cy="342917"/>
          </a:xfrm>
          <a:prstGeom prst="rect">
            <a:avLst/>
          </a:prstGeom>
        </p:spPr>
      </p:pic>
      <p:pic>
        <p:nvPicPr>
          <p:cNvPr id="34" name="그림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83" y="1888317"/>
            <a:ext cx="363284" cy="343124"/>
          </a:xfrm>
          <a:prstGeom prst="rect">
            <a:avLst/>
          </a:prstGeom>
        </p:spPr>
      </p:pic>
      <p:pic>
        <p:nvPicPr>
          <p:cNvPr id="36" name="그림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716" y="2245133"/>
            <a:ext cx="297818" cy="342709"/>
          </a:xfrm>
          <a:prstGeom prst="rect">
            <a:avLst/>
          </a:prstGeom>
        </p:spPr>
      </p:pic>
      <p:pic>
        <p:nvPicPr>
          <p:cNvPr id="18" name="그림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spTree>
    <p:extLst>
      <p:ext uri="{BB962C8B-B14F-4D97-AF65-F5344CB8AC3E}">
        <p14:creationId xmlns:p14="http://schemas.microsoft.com/office/powerpoint/2010/main" val="32166164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11" name="모서리가 둥근 직사각형 10"/>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a:solidFill>
                  <a:srgbClr val="FFC000"/>
                </a:solidFill>
                <a:latin typeface="-윤고딕320" panose="02030504000101010101" pitchFamily="18" charset="-127"/>
                <a:ea typeface="-윤고딕320" panose="02030504000101010101" pitchFamily="18" charset="-127"/>
              </a:rPr>
              <a:t>Initial </a:t>
            </a:r>
            <a:r>
              <a:rPr lang="en-US" altLang="ko-KR" sz="3200" b="1" dirty="0" smtClean="0">
                <a:solidFill>
                  <a:srgbClr val="FFC000"/>
                </a:solidFill>
                <a:latin typeface="-윤고딕320" panose="02030504000101010101" pitchFamily="18" charset="-127"/>
                <a:ea typeface="-윤고딕320" panose="02030504000101010101" pitchFamily="18" charset="-127"/>
              </a:rPr>
              <a:t>Prototype</a:t>
            </a:r>
          </a:p>
          <a:p>
            <a:r>
              <a:rPr lang="en-US" altLang="ko-KR" sz="2400" dirty="0" smtClean="0">
                <a:solidFill>
                  <a:schemeClr val="bg1"/>
                </a:solidFill>
                <a:latin typeface="-윤고딕320" panose="02030504000101010101" pitchFamily="18" charset="-127"/>
                <a:ea typeface="-윤고딕320" panose="02030504000101010101" pitchFamily="18" charset="-127"/>
              </a:rPr>
              <a:t>     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chemeClr val="bg1"/>
                </a:solidFill>
                <a:latin typeface="-윤고딕320" panose="02030504000101010101" pitchFamily="18" charset="-127"/>
                <a:ea typeface="-윤고딕320" panose="02030504000101010101" pitchFamily="18" charset="-127"/>
              </a:rPr>
              <a:t>Directly notifying of relative SR</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a:solidFill>
                  <a:srgbClr val="FFC000"/>
                </a:solidFill>
                <a:latin typeface="-윤고딕320" panose="02030504000101010101" pitchFamily="18" charset="-127"/>
                <a:ea typeface="-윤고딕320" panose="02030504000101010101" pitchFamily="18" charset="-127"/>
              </a:rPr>
              <a:t>Using a spatial </a:t>
            </a:r>
            <a:r>
              <a:rPr lang="en-US" altLang="ko-KR" sz="2400" dirty="0" err="1">
                <a:solidFill>
                  <a:srgbClr val="FFC000"/>
                </a:solidFill>
                <a:latin typeface="-윤고딕320" panose="02030504000101010101" pitchFamily="18" charset="-127"/>
                <a:ea typeface="-윤고딕320" panose="02030504000101010101" pitchFamily="18" charset="-127"/>
              </a:rPr>
              <a:t>earcon</a:t>
            </a:r>
            <a:r>
              <a:rPr lang="en-US" altLang="ko-KR" sz="2400" dirty="0">
                <a:solidFill>
                  <a:srgbClr val="FFC000"/>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Not referring to nicknames</a:t>
            </a:r>
          </a:p>
        </p:txBody>
      </p:sp>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그림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85" y="1889348"/>
            <a:ext cx="363284" cy="343124"/>
          </a:xfrm>
          <a:prstGeom prst="rect">
            <a:avLst/>
          </a:prstGeom>
        </p:spPr>
      </p:pic>
      <p:sp>
        <p:nvSpPr>
          <p:cNvPr id="28" name="모서리가 둥근 직사각형 27"/>
          <p:cNvSpPr/>
          <p:nvPr/>
        </p:nvSpPr>
        <p:spPr>
          <a:xfrm>
            <a:off x="6050154" y="1374629"/>
            <a:ext cx="3559810" cy="1351980"/>
          </a:xfrm>
          <a:prstGeom prst="roundRect">
            <a:avLst>
              <a:gd name="adj" fmla="val 22508"/>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2400" b="1" dirty="0" smtClean="0">
                <a:solidFill>
                  <a:srgbClr val="FFC000"/>
                </a:solidFill>
                <a:latin typeface="-윤고딕320" panose="02030504000101010101" pitchFamily="18" charset="-127"/>
                <a:ea typeface="-윤고딕320" panose="02030504000101010101" pitchFamily="18" charset="-127"/>
              </a:rPr>
              <a:t>Being heard </a:t>
            </a:r>
            <a:r>
              <a:rPr lang="en-US" altLang="ko-KR" sz="2400" b="1" dirty="0">
                <a:solidFill>
                  <a:srgbClr val="FFC000"/>
                </a:solidFill>
                <a:latin typeface="-윤고딕320" panose="02030504000101010101" pitchFamily="18" charset="-127"/>
                <a:ea typeface="-윤고딕320" panose="02030504000101010101" pitchFamily="18" charset="-127"/>
              </a:rPr>
              <a:t>ahead of a </a:t>
            </a:r>
            <a:r>
              <a:rPr lang="en-US" altLang="ko-KR" sz="2400" b="1" dirty="0" smtClean="0">
                <a:solidFill>
                  <a:srgbClr val="FFC000"/>
                </a:solidFill>
                <a:latin typeface="-윤고딕320" panose="02030504000101010101" pitchFamily="18" charset="-127"/>
                <a:ea typeface="-윤고딕320" panose="02030504000101010101" pitchFamily="18" charset="-127"/>
              </a:rPr>
              <a:t>player if </a:t>
            </a:r>
            <a:r>
              <a:rPr lang="en-US" altLang="ko-KR" sz="2400" b="1" dirty="0">
                <a:solidFill>
                  <a:srgbClr val="FFC000"/>
                </a:solidFill>
                <a:latin typeface="-윤고딕320" panose="02030504000101010101" pitchFamily="18" charset="-127"/>
                <a:ea typeface="-윤고딕320" panose="02030504000101010101" pitchFamily="18" charset="-127"/>
              </a:rPr>
              <a:t>they stroked faster than the </a:t>
            </a:r>
            <a:r>
              <a:rPr lang="en-US" altLang="ko-KR" sz="2400" b="1" dirty="0" smtClean="0">
                <a:solidFill>
                  <a:srgbClr val="FFC000"/>
                </a:solidFill>
                <a:latin typeface="-윤고딕320" panose="02030504000101010101" pitchFamily="18" charset="-127"/>
                <a:ea typeface="-윤고딕320" panose="02030504000101010101" pitchFamily="18" charset="-127"/>
              </a:rPr>
              <a:t>target SR</a:t>
            </a:r>
            <a:endParaRPr lang="ko-KR" altLang="en-US" sz="2000" dirty="0">
              <a:solidFill>
                <a:schemeClr val="bg1"/>
              </a:solidFill>
              <a:latin typeface="-윤고딕320" panose="02030504000101010101" pitchFamily="18" charset="-127"/>
              <a:ea typeface="-윤고딕320" panose="02030504000101010101" pitchFamily="18" charset="-127"/>
            </a:endParaRPr>
          </a:p>
        </p:txBody>
      </p:sp>
      <p:cxnSp>
        <p:nvCxnSpPr>
          <p:cNvPr id="29" name="직선 연결선 28"/>
          <p:cNvCxnSpPr>
            <a:endCxn id="28" idx="1"/>
          </p:cNvCxnSpPr>
          <p:nvPr/>
        </p:nvCxnSpPr>
        <p:spPr>
          <a:xfrm>
            <a:off x="4079875" y="2050619"/>
            <a:ext cx="1970279" cy="0"/>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그림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34" y="1175309"/>
            <a:ext cx="408382" cy="342917"/>
          </a:xfrm>
          <a:prstGeom prst="rect">
            <a:avLst/>
          </a:prstGeom>
        </p:spPr>
      </p:pic>
      <p:pic>
        <p:nvPicPr>
          <p:cNvPr id="24" name="그림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pic>
        <p:nvPicPr>
          <p:cNvPr id="25" name="그림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6" y="2245133"/>
            <a:ext cx="297818" cy="342709"/>
          </a:xfrm>
          <a:prstGeom prst="rect">
            <a:avLst/>
          </a:prstGeom>
        </p:spPr>
      </p:pic>
    </p:spTree>
    <p:extLst>
      <p:ext uri="{BB962C8B-B14F-4D97-AF65-F5344CB8AC3E}">
        <p14:creationId xmlns:p14="http://schemas.microsoft.com/office/powerpoint/2010/main" val="1260939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11" name="모서리가 둥근 직사각형 10"/>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a:solidFill>
                  <a:srgbClr val="FFC000"/>
                </a:solidFill>
                <a:latin typeface="-윤고딕320" panose="02030504000101010101" pitchFamily="18" charset="-127"/>
                <a:ea typeface="-윤고딕320" panose="02030504000101010101" pitchFamily="18" charset="-127"/>
              </a:rPr>
              <a:t>Initial </a:t>
            </a:r>
            <a:r>
              <a:rPr lang="en-US" altLang="ko-KR" sz="3200" b="1" dirty="0" smtClean="0">
                <a:solidFill>
                  <a:srgbClr val="FFC000"/>
                </a:solidFill>
                <a:latin typeface="-윤고딕320" panose="02030504000101010101" pitchFamily="18" charset="-127"/>
                <a:ea typeface="-윤고딕320" panose="02030504000101010101" pitchFamily="18" charset="-127"/>
              </a:rPr>
              <a:t>Prototype</a:t>
            </a:r>
          </a:p>
          <a:p>
            <a:r>
              <a:rPr lang="en-US" altLang="ko-KR" sz="2400" dirty="0" smtClean="0">
                <a:solidFill>
                  <a:schemeClr val="bg1"/>
                </a:solidFill>
                <a:latin typeface="-윤고딕320" panose="02030504000101010101" pitchFamily="18" charset="-127"/>
                <a:ea typeface="-윤고딕320" panose="02030504000101010101" pitchFamily="18" charset="-127"/>
              </a:rPr>
              <a:t>     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chemeClr val="bg1"/>
                </a:solidFill>
                <a:latin typeface="-윤고딕320" panose="02030504000101010101" pitchFamily="18" charset="-127"/>
                <a:ea typeface="-윤고딕320" panose="02030504000101010101" pitchFamily="18" charset="-127"/>
              </a:rPr>
              <a:t>Directly notifying of relative SR</a:t>
            </a:r>
          </a:p>
          <a:p>
            <a:r>
              <a:rPr lang="en-US" altLang="ko-KR" sz="2400" dirty="0">
                <a:solidFill>
                  <a:schemeClr val="bg1"/>
                </a:solidFill>
                <a:latin typeface="-윤고딕320" panose="02030504000101010101" pitchFamily="18" charset="-127"/>
                <a:ea typeface="-윤고딕320" panose="02030504000101010101" pitchFamily="18" charset="-127"/>
              </a:rPr>
              <a:t>     Using a spatial </a:t>
            </a:r>
            <a:r>
              <a:rPr lang="en-US" altLang="ko-KR" sz="2400" dirty="0" err="1">
                <a:solidFill>
                  <a:schemeClr val="bg1"/>
                </a:solidFill>
                <a:latin typeface="-윤고딕320" panose="02030504000101010101" pitchFamily="18" charset="-127"/>
                <a:ea typeface="-윤고딕320" panose="02030504000101010101" pitchFamily="18" charset="-127"/>
              </a:rPr>
              <a:t>earcon</a:t>
            </a:r>
            <a:r>
              <a:rPr lang="en-US" altLang="ko-KR" sz="2400" dirty="0">
                <a:solidFill>
                  <a:schemeClr val="bg1"/>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a:solidFill>
                  <a:srgbClr val="FFC000"/>
                </a:solidFill>
                <a:latin typeface="-윤고딕320" panose="02030504000101010101" pitchFamily="18" charset="-127"/>
                <a:ea typeface="-윤고딕320" panose="02030504000101010101" pitchFamily="18" charset="-127"/>
              </a:rPr>
              <a:t>Not referring to nicknames</a:t>
            </a:r>
          </a:p>
        </p:txBody>
      </p:sp>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16" y="2241720"/>
            <a:ext cx="297818" cy="342709"/>
          </a:xfrm>
          <a:prstGeom prst="rect">
            <a:avLst/>
          </a:prstGeom>
        </p:spPr>
      </p:pic>
      <p:pic>
        <p:nvPicPr>
          <p:cNvPr id="22" name="그림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34" y="1175309"/>
            <a:ext cx="408382" cy="342917"/>
          </a:xfrm>
          <a:prstGeom prst="rect">
            <a:avLst/>
          </a:prstGeom>
        </p:spPr>
      </p:pic>
      <p:pic>
        <p:nvPicPr>
          <p:cNvPr id="24" name="그림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pic>
        <p:nvPicPr>
          <p:cNvPr id="15" name="그림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983" y="1888317"/>
            <a:ext cx="363284" cy="343124"/>
          </a:xfrm>
          <a:prstGeom prst="rect">
            <a:avLst/>
          </a:prstGeom>
        </p:spPr>
      </p:pic>
    </p:spTree>
    <p:extLst>
      <p:ext uri="{BB962C8B-B14F-4D97-AF65-F5344CB8AC3E}">
        <p14:creationId xmlns:p14="http://schemas.microsoft.com/office/powerpoint/2010/main" val="33801363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21" name="직사각형 20"/>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23" name="직사각형 22"/>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50s)</a:t>
            </a:r>
            <a:endParaRPr lang="ko-KR" altLang="en-US" dirty="0">
              <a:latin typeface="-윤고딕320" panose="02030504000101010101" pitchFamily="18" charset="-127"/>
              <a:ea typeface="-윤고딕320" panose="02030504000101010101" pitchFamily="18" charset="-127"/>
            </a:endParaRPr>
          </a:p>
        </p:txBody>
      </p:sp>
      <p:sp>
        <p:nvSpPr>
          <p:cNvPr id="24" name="직사각형 23"/>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80s)</a:t>
            </a:r>
            <a:endParaRPr lang="ko-KR" altLang="en-US" dirty="0">
              <a:latin typeface="-윤고딕320" panose="02030504000101010101" pitchFamily="18" charset="-127"/>
              <a:ea typeface="-윤고딕320" panose="02030504000101010101" pitchFamily="18" charset="-127"/>
            </a:endParaRPr>
          </a:p>
        </p:txBody>
      </p:sp>
      <p:sp>
        <p:nvSpPr>
          <p:cNvPr id="25" name="직사각형 24"/>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30s)</a:t>
            </a:r>
            <a:endParaRPr lang="ko-KR" altLang="en-US" dirty="0">
              <a:latin typeface="-윤고딕320" panose="02030504000101010101" pitchFamily="18" charset="-127"/>
              <a:ea typeface="-윤고딕320" panose="02030504000101010101" pitchFamily="18" charset="-127"/>
            </a:endParaRPr>
          </a:p>
        </p:txBody>
      </p:sp>
      <p:sp>
        <p:nvSpPr>
          <p:cNvPr id="26" name="직사각형 25"/>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27" name="직사각형 26"/>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18" name="모서리가 둥근 직사각형 17"/>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a:solidFill>
                  <a:srgbClr val="FFC000"/>
                </a:solidFill>
                <a:latin typeface="-윤고딕320" panose="02030504000101010101" pitchFamily="18" charset="-127"/>
                <a:ea typeface="-윤고딕320" panose="02030504000101010101" pitchFamily="18" charset="-127"/>
              </a:rPr>
              <a:t>Initial </a:t>
            </a:r>
            <a:r>
              <a:rPr lang="en-US" altLang="ko-KR" sz="3200" b="1" dirty="0" smtClean="0">
                <a:solidFill>
                  <a:srgbClr val="FFC000"/>
                </a:solidFill>
                <a:latin typeface="-윤고딕320" panose="02030504000101010101" pitchFamily="18" charset="-127"/>
                <a:ea typeface="-윤고딕320" panose="02030504000101010101" pitchFamily="18" charset="-127"/>
              </a:rPr>
              <a:t>Prototype</a:t>
            </a:r>
          </a:p>
          <a:p>
            <a:r>
              <a:rPr lang="en-US" altLang="ko-KR" sz="2400" dirty="0" smtClean="0">
                <a:solidFill>
                  <a:schemeClr val="bg1"/>
                </a:solidFill>
                <a:latin typeface="-윤고딕320" panose="02030504000101010101" pitchFamily="18" charset="-127"/>
                <a:ea typeface="-윤고딕320" panose="02030504000101010101" pitchFamily="18" charset="-127"/>
              </a:rPr>
              <a:t>     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Directly notifying of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r>
              <a:rPr lang="en-US" altLang="ko-KR" sz="2400" dirty="0" smtClean="0">
                <a:solidFill>
                  <a:schemeClr val="bg1"/>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chemeClr val="bg1"/>
                </a:solidFill>
                <a:latin typeface="-윤고딕320" panose="02030504000101010101" pitchFamily="18" charset="-127"/>
                <a:ea typeface="-윤고딕320" panose="02030504000101010101" pitchFamily="18" charset="-127"/>
              </a:rPr>
              <a:t>Not referring to </a:t>
            </a:r>
            <a:r>
              <a:rPr lang="en-US" altLang="ko-KR" sz="2400" dirty="0" smtClean="0">
                <a:solidFill>
                  <a:schemeClr val="bg1"/>
                </a:solidFill>
                <a:latin typeface="-윤고딕320" panose="02030504000101010101" pitchFamily="18" charset="-127"/>
                <a:ea typeface="-윤고딕320" panose="02030504000101010101" pitchFamily="18" charset="-127"/>
              </a:rPr>
              <a:t>nicknames</a:t>
            </a:r>
            <a:endParaRPr lang="en-US" altLang="ko-KR" sz="2400" dirty="0">
              <a:solidFill>
                <a:schemeClr val="bg1"/>
              </a:solidFill>
              <a:latin typeface="-윤고딕320" panose="02030504000101010101" pitchFamily="18" charset="-127"/>
              <a:ea typeface="-윤고딕320" panose="02030504000101010101" pitchFamily="18" charset="-127"/>
            </a:endParaRPr>
          </a:p>
        </p:txBody>
      </p:sp>
      <p:pic>
        <p:nvPicPr>
          <p:cNvPr id="19" name="그림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34" y="1175309"/>
            <a:ext cx="408382" cy="342917"/>
          </a:xfrm>
          <a:prstGeom prst="rect">
            <a:avLst/>
          </a:prstGeom>
        </p:spPr>
      </p:pic>
      <p:pic>
        <p:nvPicPr>
          <p:cNvPr id="20" name="그림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83" y="1888317"/>
            <a:ext cx="363284" cy="343124"/>
          </a:xfrm>
          <a:prstGeom prst="rect">
            <a:avLst/>
          </a:prstGeom>
        </p:spPr>
      </p:pic>
      <p:pic>
        <p:nvPicPr>
          <p:cNvPr id="28" name="그림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pic>
        <p:nvPicPr>
          <p:cNvPr id="29" name="그림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6" y="2245133"/>
            <a:ext cx="297818" cy="342709"/>
          </a:xfrm>
          <a:prstGeom prst="rect">
            <a:avLst/>
          </a:prstGeom>
        </p:spPr>
      </p:pic>
    </p:spTree>
    <p:extLst>
      <p:ext uri="{BB962C8B-B14F-4D97-AF65-F5344CB8AC3E}">
        <p14:creationId xmlns:p14="http://schemas.microsoft.com/office/powerpoint/2010/main" val="3161260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8" name="모서리가 둥근 직사각형 17"/>
          <p:cNvSpPr/>
          <p:nvPr/>
        </p:nvSpPr>
        <p:spPr>
          <a:xfrm>
            <a:off x="334963" y="549275"/>
            <a:ext cx="4915218" cy="2141239"/>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b="1" dirty="0">
                <a:solidFill>
                  <a:srgbClr val="FFC000"/>
                </a:solidFill>
                <a:latin typeface="-윤고딕320" panose="02030504000101010101" pitchFamily="18" charset="-127"/>
                <a:ea typeface="-윤고딕320" panose="02030504000101010101" pitchFamily="18" charset="-127"/>
              </a:rPr>
              <a:t>Initial </a:t>
            </a:r>
            <a:r>
              <a:rPr lang="en-US" altLang="ko-KR" sz="3200" b="1" dirty="0" smtClean="0">
                <a:solidFill>
                  <a:srgbClr val="FFC000"/>
                </a:solidFill>
                <a:latin typeface="-윤고딕320" panose="02030504000101010101" pitchFamily="18" charset="-127"/>
                <a:ea typeface="-윤고딕320" panose="02030504000101010101" pitchFamily="18" charset="-127"/>
              </a:rPr>
              <a:t>Prototype</a:t>
            </a:r>
          </a:p>
          <a:p>
            <a:r>
              <a:rPr lang="en-US" altLang="ko-KR" sz="2400" dirty="0" smtClean="0">
                <a:solidFill>
                  <a:schemeClr val="bg1"/>
                </a:solidFill>
                <a:latin typeface="-윤고딕320" panose="02030504000101010101" pitchFamily="18" charset="-127"/>
                <a:ea typeface="-윤고딕320" panose="02030504000101010101" pitchFamily="18" charset="-127"/>
              </a:rPr>
              <a:t>     Informing of rankings</a:t>
            </a:r>
          </a:p>
          <a:p>
            <a:r>
              <a:rPr lang="en-US" altLang="ko-KR" sz="2400" dirty="0" smtClean="0">
                <a:solidFill>
                  <a:schemeClr val="bg1"/>
                </a:solidFill>
                <a:latin typeface="-윤고딕320" panose="02030504000101010101" pitchFamily="18" charset="-127"/>
                <a:ea typeface="-윤고딕320" panose="02030504000101010101" pitchFamily="18" charset="-127"/>
              </a:rPr>
              <a:t>     Directly notifying of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r>
              <a:rPr lang="en-US" altLang="ko-KR" sz="2400" dirty="0" smtClean="0">
                <a:solidFill>
                  <a:schemeClr val="bg1"/>
                </a:solidFill>
                <a:latin typeface="-윤고딕320" panose="02030504000101010101" pitchFamily="18" charset="-127"/>
                <a:ea typeface="-윤고딕320" panose="02030504000101010101" pitchFamily="18" charset="-127"/>
              </a:rPr>
              <a:t>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a:solidFill>
                  <a:schemeClr val="bg1"/>
                </a:solidFill>
                <a:latin typeface="-윤고딕320" panose="02030504000101010101" pitchFamily="18" charset="-127"/>
                <a:ea typeface="-윤고딕320" panose="02030504000101010101" pitchFamily="18" charset="-127"/>
              </a:rPr>
              <a:t>Not referring to </a:t>
            </a:r>
            <a:r>
              <a:rPr lang="en-US" altLang="ko-KR" sz="2400" dirty="0" smtClean="0">
                <a:solidFill>
                  <a:schemeClr val="bg1"/>
                </a:solidFill>
                <a:latin typeface="-윤고딕320" panose="02030504000101010101" pitchFamily="18" charset="-127"/>
                <a:ea typeface="-윤고딕320" panose="02030504000101010101" pitchFamily="18" charset="-127"/>
              </a:rPr>
              <a:t>nicknames</a:t>
            </a:r>
            <a:endParaRPr lang="en-US" altLang="ko-KR" sz="2400" dirty="0">
              <a:solidFill>
                <a:schemeClr val="bg1"/>
              </a:solidFill>
              <a:latin typeface="-윤고딕320" panose="02030504000101010101" pitchFamily="18" charset="-127"/>
              <a:ea typeface="-윤고딕320" panose="02030504000101010101" pitchFamily="18" charset="-127"/>
            </a:endParaRPr>
          </a:p>
        </p:txBody>
      </p:sp>
      <p:pic>
        <p:nvPicPr>
          <p:cNvPr id="19" name="그림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34" y="1175309"/>
            <a:ext cx="408382" cy="342917"/>
          </a:xfrm>
          <a:prstGeom prst="rect">
            <a:avLst/>
          </a:prstGeom>
        </p:spPr>
      </p:pic>
      <p:pic>
        <p:nvPicPr>
          <p:cNvPr id="20" name="그림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83" y="1888317"/>
            <a:ext cx="363284" cy="343124"/>
          </a:xfrm>
          <a:prstGeom prst="rect">
            <a:avLst/>
          </a:prstGeom>
        </p:spPr>
      </p:pic>
      <p:pic>
        <p:nvPicPr>
          <p:cNvPr id="28" name="그림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36" y="1531917"/>
            <a:ext cx="344579" cy="342709"/>
          </a:xfrm>
          <a:prstGeom prst="rect">
            <a:avLst/>
          </a:prstGeom>
        </p:spPr>
      </p:pic>
      <p:pic>
        <p:nvPicPr>
          <p:cNvPr id="29" name="그림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6" y="2245133"/>
            <a:ext cx="297818" cy="342709"/>
          </a:xfrm>
          <a:prstGeom prst="rect">
            <a:avLst/>
          </a:prstGeom>
        </p:spPr>
      </p:pic>
      <p:sp>
        <p:nvSpPr>
          <p:cNvPr id="31" name="모서리가 둥근 직사각형 30"/>
          <p:cNvSpPr/>
          <p:nvPr/>
        </p:nvSpPr>
        <p:spPr>
          <a:xfrm>
            <a:off x="6941820" y="549275"/>
            <a:ext cx="4915218" cy="2528430"/>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r"/>
            <a:r>
              <a:rPr lang="en-US" altLang="ko-KR" sz="3200" b="1" dirty="0" smtClean="0">
                <a:solidFill>
                  <a:srgbClr val="FFC000"/>
                </a:solidFill>
                <a:latin typeface="-윤고딕320" panose="02030504000101010101" pitchFamily="18" charset="-127"/>
                <a:ea typeface="-윤고딕320" panose="02030504000101010101" pitchFamily="18" charset="-127"/>
              </a:rPr>
              <a:t>Revision</a:t>
            </a:r>
          </a:p>
          <a:p>
            <a:r>
              <a:rPr lang="en-US" altLang="ko-KR" sz="2400" dirty="0" smtClean="0">
                <a:solidFill>
                  <a:schemeClr val="bg1"/>
                </a:solidFill>
                <a:latin typeface="-윤고딕320" panose="02030504000101010101" pitchFamily="18" charset="-127"/>
                <a:ea typeface="-윤고딕320" panose="02030504000101010101" pitchFamily="18" charset="-127"/>
              </a:rPr>
              <a:t>     Adding ambiguity in rankings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and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Not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endParaRPr lang="en-US" altLang="ko-KR" sz="2400" dirty="0" smtClean="0">
              <a:solidFill>
                <a:schemeClr val="bg1"/>
              </a:solidFill>
              <a:latin typeface="-윤고딕320" panose="02030504000101010101" pitchFamily="18" charset="-127"/>
              <a:ea typeface="-윤고딕320" panose="02030504000101010101" pitchFamily="18" charset="-127"/>
            </a:endParaRP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Allowing to set nicknames</a:t>
            </a:r>
          </a:p>
          <a:p>
            <a:r>
              <a:rPr lang="en-US" altLang="ko-KR" sz="2400" dirty="0" smtClean="0">
                <a:solidFill>
                  <a:schemeClr val="bg1"/>
                </a:solidFill>
                <a:latin typeface="-윤고딕320" panose="02030504000101010101" pitchFamily="18" charset="-127"/>
                <a:ea typeface="-윤고딕320" panose="02030504000101010101" pitchFamily="18" charset="-127"/>
              </a:rPr>
              <a:t>     Adjusting phase duration</a:t>
            </a:r>
          </a:p>
        </p:txBody>
      </p:sp>
      <p:pic>
        <p:nvPicPr>
          <p:cNvPr id="36" name="그림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840" y="1904834"/>
            <a:ext cx="363284" cy="343124"/>
          </a:xfrm>
          <a:prstGeom prst="rect">
            <a:avLst/>
          </a:prstGeom>
        </p:spPr>
      </p:pic>
      <p:sp>
        <p:nvSpPr>
          <p:cNvPr id="2" name="곱셈 기호 1"/>
          <p:cNvSpPr/>
          <p:nvPr/>
        </p:nvSpPr>
        <p:spPr>
          <a:xfrm>
            <a:off x="7023702" y="1798934"/>
            <a:ext cx="589559" cy="589559"/>
          </a:xfrm>
          <a:prstGeom prst="mathMultiply">
            <a:avLst>
              <a:gd name="adj1"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2971" y="1157290"/>
            <a:ext cx="351022" cy="342917"/>
          </a:xfrm>
          <a:prstGeom prst="rect">
            <a:avLst/>
          </a:prstGeom>
        </p:spPr>
      </p:pic>
      <p:pic>
        <p:nvPicPr>
          <p:cNvPr id="38" name="그림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5729" y="2255554"/>
            <a:ext cx="305507" cy="342709"/>
          </a:xfrm>
          <a:prstGeom prst="rect">
            <a:avLst/>
          </a:prstGeom>
        </p:spPr>
      </p:pic>
      <p:pic>
        <p:nvPicPr>
          <p:cNvPr id="40" name="그림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8326" y="2605860"/>
            <a:ext cx="300312" cy="343124"/>
          </a:xfrm>
          <a:prstGeom prst="rect">
            <a:avLst/>
          </a:prstGeom>
        </p:spPr>
      </p:pic>
      <p:sp>
        <p:nvSpPr>
          <p:cNvPr id="42" name="직사각형 41"/>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43" name="직사각형 42"/>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44" name="직사각형 43"/>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50s)</a:t>
            </a:r>
            <a:endParaRPr lang="ko-KR" altLang="en-US" dirty="0">
              <a:latin typeface="-윤고딕320" panose="02030504000101010101" pitchFamily="18" charset="-127"/>
              <a:ea typeface="-윤고딕320" panose="02030504000101010101" pitchFamily="18" charset="-127"/>
            </a:endParaRPr>
          </a:p>
        </p:txBody>
      </p:sp>
      <p:sp>
        <p:nvSpPr>
          <p:cNvPr id="45" name="직사각형 44"/>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80s)</a:t>
            </a:r>
            <a:endParaRPr lang="ko-KR" altLang="en-US" dirty="0">
              <a:latin typeface="-윤고딕320" panose="02030504000101010101" pitchFamily="18" charset="-127"/>
              <a:ea typeface="-윤고딕320" panose="02030504000101010101" pitchFamily="18" charset="-127"/>
            </a:endParaRPr>
          </a:p>
        </p:txBody>
      </p:sp>
      <p:sp>
        <p:nvSpPr>
          <p:cNvPr id="46" name="직사각형 45"/>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30s)</a:t>
            </a:r>
            <a:endParaRPr lang="ko-KR" altLang="en-US" dirty="0">
              <a:latin typeface="-윤고딕320" panose="02030504000101010101" pitchFamily="18" charset="-127"/>
              <a:ea typeface="-윤고딕320" panose="02030504000101010101" pitchFamily="18" charset="-127"/>
            </a:endParaRPr>
          </a:p>
        </p:txBody>
      </p:sp>
      <p:sp>
        <p:nvSpPr>
          <p:cNvPr id="47" name="직사각형 46"/>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48" name="직사각형 47"/>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49" name="직사각형 48"/>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79279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l="17648" t="5758" b="11704"/>
          <a:stretch/>
        </p:blipFill>
        <p:spPr>
          <a:xfrm flipH="1">
            <a:off x="0" y="-2"/>
            <a:ext cx="12192000" cy="6858001"/>
          </a:xfrm>
          <a:prstGeom prst="rect">
            <a:avLst/>
          </a:prstGeom>
        </p:spPr>
      </p:pic>
      <p:sp>
        <p:nvSpPr>
          <p:cNvPr id="7" name="사다리꼴 3"/>
          <p:cNvSpPr/>
          <p:nvPr/>
        </p:nvSpPr>
        <p:spPr>
          <a:xfrm>
            <a:off x="0" y="-2"/>
            <a:ext cx="1220651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901" y="563337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Exercise Together</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342900" y="535864"/>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342900" y="3606661"/>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Sharing / comparing</a:t>
            </a:r>
          </a:p>
          <a:p>
            <a:pPr algn="ctr"/>
            <a:r>
              <a:rPr lang="en-US" altLang="ko-KR" sz="2800" dirty="0">
                <a:latin typeface="-윤고딕320" panose="02030504000101010101" pitchFamily="18" charset="-127"/>
                <a:ea typeface="-윤고딕320" panose="02030504000101010101" pitchFamily="18" charset="-127"/>
              </a:rPr>
              <a:t>e</a:t>
            </a:r>
            <a:r>
              <a:rPr lang="en-US" altLang="ko-KR" sz="2800" dirty="0" smtClean="0">
                <a:latin typeface="-윤고딕320" panose="02030504000101010101" pitchFamily="18" charset="-127"/>
                <a:ea typeface="-윤고딕320" panose="02030504000101010101" pitchFamily="18" charset="-127"/>
              </a:rPr>
              <a:t>xercise records</a:t>
            </a:r>
            <a:endParaRPr lang="ko-KR" altLang="en-US" sz="2800" dirty="0">
              <a:latin typeface="-윤고딕320" panose="02030504000101010101" pitchFamily="18" charset="-127"/>
              <a:ea typeface="-윤고딕320" panose="02030504000101010101" pitchFamily="18" charset="-127"/>
            </a:endParaRPr>
          </a:p>
        </p:txBody>
      </p:sp>
      <p:pic>
        <p:nvPicPr>
          <p:cNvPr id="2" name="그림 1"/>
          <p:cNvPicPr>
            <a:picLocks noChangeAspect="1"/>
          </p:cNvPicPr>
          <p:nvPr/>
        </p:nvPicPr>
        <p:blipFill rotWithShape="1">
          <a:blip r:embed="rId4">
            <a:extLst>
              <a:ext uri="{28A0092B-C50C-407E-A947-70E740481C1C}">
                <a14:useLocalDpi xmlns:a14="http://schemas.microsoft.com/office/drawing/2010/main" val="0"/>
              </a:ext>
            </a:extLst>
          </a:blip>
          <a:srcRect l="29680" r="17472" b="21499"/>
          <a:stretch/>
        </p:blipFill>
        <p:spPr>
          <a:xfrm>
            <a:off x="522987" y="707478"/>
            <a:ext cx="3376801" cy="2703761"/>
          </a:xfrm>
          <a:prstGeom prst="rect">
            <a:avLst/>
          </a:prstGeom>
          <a:ln w="19050">
            <a:solidFill>
              <a:schemeClr val="tx1"/>
            </a:solidFill>
          </a:ln>
        </p:spPr>
      </p:pic>
      <p:sp>
        <p:nvSpPr>
          <p:cNvPr id="14" name="직사각형 13"/>
          <p:cNvSpPr/>
          <p:nvPr/>
        </p:nvSpPr>
        <p:spPr>
          <a:xfrm>
            <a:off x="8129317" y="535864"/>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8129317" y="3606661"/>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Synchronously </a:t>
            </a:r>
            <a:r>
              <a:rPr lang="en-US" altLang="ko-KR" sz="2800" dirty="0">
                <a:latin typeface="-윤고딕320" panose="02030504000101010101" pitchFamily="18" charset="-127"/>
                <a:ea typeface="-윤고딕320" panose="02030504000101010101" pitchFamily="18" charset="-127"/>
              </a:rPr>
              <a:t>exercise with others via network</a:t>
            </a:r>
            <a:endParaRPr lang="ko-KR" altLang="en-US" sz="2800" dirty="0">
              <a:latin typeface="-윤고딕320" panose="02030504000101010101" pitchFamily="18" charset="-127"/>
              <a:ea typeface="-윤고딕320" panose="02030504000101010101" pitchFamily="18" charset="-127"/>
            </a:endParaRPr>
          </a:p>
        </p:txBody>
      </p:sp>
      <p:sp>
        <p:nvSpPr>
          <p:cNvPr id="17" name="직사각형 16"/>
          <p:cNvSpPr/>
          <p:nvPr/>
        </p:nvSpPr>
        <p:spPr>
          <a:xfrm>
            <a:off x="4227513" y="535864"/>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4227513" y="3606661"/>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Playing video </a:t>
            </a:r>
            <a:r>
              <a:rPr lang="en-US" altLang="ko-KR" sz="2800" dirty="0">
                <a:latin typeface="-윤고딕320" panose="02030504000101010101" pitchFamily="18" charset="-127"/>
                <a:ea typeface="-윤고딕320" panose="02030504000101010101" pitchFamily="18" charset="-127"/>
              </a:rPr>
              <a:t>games using their own bodies</a:t>
            </a:r>
            <a:endParaRPr lang="ko-KR" altLang="en-US" sz="2800" dirty="0">
              <a:latin typeface="-윤고딕320" panose="02030504000101010101" pitchFamily="18" charset="-127"/>
              <a:ea typeface="-윤고딕320" panose="02030504000101010101" pitchFamily="18" charset="-127"/>
            </a:endParaRPr>
          </a:p>
        </p:txBody>
      </p:sp>
      <p:pic>
        <p:nvPicPr>
          <p:cNvPr id="6" name="그림 5"/>
          <p:cNvPicPr>
            <a:picLocks noChangeAspect="1"/>
          </p:cNvPicPr>
          <p:nvPr/>
        </p:nvPicPr>
        <p:blipFill rotWithShape="1">
          <a:blip r:embed="rId5"/>
          <a:srcRect l="295" t="-1" r="890" b="370"/>
          <a:stretch/>
        </p:blipFill>
        <p:spPr>
          <a:xfrm>
            <a:off x="4422774" y="707478"/>
            <a:ext cx="3383281" cy="2727569"/>
          </a:xfrm>
          <a:prstGeom prst="rect">
            <a:avLst/>
          </a:prstGeom>
          <a:ln w="19050">
            <a:solidFill>
              <a:schemeClr val="tx1"/>
            </a:solidFill>
          </a:ln>
        </p:spPr>
      </p:pic>
      <p:pic>
        <p:nvPicPr>
          <p:cNvPr id="21" name="그림 20"/>
          <p:cNvPicPr>
            <a:picLocks noChangeAspect="1"/>
          </p:cNvPicPr>
          <p:nvPr/>
        </p:nvPicPr>
        <p:blipFill rotWithShape="1">
          <a:blip r:embed="rId6">
            <a:extLst>
              <a:ext uri="{28A0092B-C50C-407E-A947-70E740481C1C}">
                <a14:useLocalDpi xmlns:a14="http://schemas.microsoft.com/office/drawing/2010/main" val="0"/>
              </a:ext>
            </a:extLst>
          </a:blip>
          <a:srcRect l="1589" t="3031" r="2040"/>
          <a:stretch/>
        </p:blipFill>
        <p:spPr>
          <a:xfrm>
            <a:off x="8309403" y="707478"/>
            <a:ext cx="3376802" cy="2727569"/>
          </a:xfrm>
          <a:prstGeom prst="rect">
            <a:avLst/>
          </a:prstGeom>
          <a:ln w="19050">
            <a:solidFill>
              <a:schemeClr val="tx1"/>
            </a:solidFill>
          </a:ln>
        </p:spPr>
      </p:pic>
      <p:sp>
        <p:nvSpPr>
          <p:cNvPr id="19" name="TextBox 18"/>
          <p:cNvSpPr txBox="1"/>
          <p:nvPr/>
        </p:nvSpPr>
        <p:spPr>
          <a:xfrm>
            <a:off x="339726" y="4651778"/>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[Nike</a:t>
            </a:r>
            <a:r>
              <a:rPr lang="en-US" altLang="ko-KR" sz="2000" dirty="0" smtClean="0">
                <a:solidFill>
                  <a:schemeClr val="bg1"/>
                </a:solidFill>
                <a:latin typeface="-윤고딕320" panose="02030504000101010101" pitchFamily="18" charset="-127"/>
                <a:ea typeface="-윤고딕320" panose="02030504000101010101" pitchFamily="18" charset="-127"/>
              </a:rPr>
              <a:t>+]</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20" name="TextBox 19"/>
          <p:cNvSpPr txBox="1"/>
          <p:nvPr/>
        </p:nvSpPr>
        <p:spPr>
          <a:xfrm>
            <a:off x="4227513" y="4651778"/>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a:t>
            </a:r>
            <a:r>
              <a:rPr lang="en-US" altLang="ko-KR" sz="2000" dirty="0" err="1" smtClean="0">
                <a:solidFill>
                  <a:schemeClr val="bg1"/>
                </a:solidFill>
                <a:latin typeface="-윤고딕320" panose="02030504000101010101" pitchFamily="18" charset="-127"/>
                <a:ea typeface="-윤고딕320" panose="02030504000101010101" pitchFamily="18" charset="-127"/>
              </a:rPr>
              <a:t>Ahn</a:t>
            </a:r>
            <a:r>
              <a:rPr lang="en-US" altLang="ko-KR" sz="2000" dirty="0" smtClean="0">
                <a:solidFill>
                  <a:schemeClr val="bg1"/>
                </a:solidFill>
                <a:latin typeface="-윤고딕320" panose="02030504000101010101" pitchFamily="18" charset="-127"/>
                <a:ea typeface="-윤고딕320" panose="02030504000101010101" pitchFamily="18" charset="-127"/>
              </a:rPr>
              <a:t>, ACE</a:t>
            </a:r>
            <a:r>
              <a:rPr lang="en-US" altLang="ko-KR" sz="2000" dirty="0" smtClean="0">
                <a:solidFill>
                  <a:schemeClr val="bg1"/>
                </a:solidFill>
                <a:latin typeface="Georgia" panose="02040502050405020303" pitchFamily="18" charset="0"/>
                <a:ea typeface="-윤고딕320" panose="02030504000101010101" pitchFamily="18" charset="-127"/>
              </a:rPr>
              <a:t> ‘</a:t>
            </a:r>
            <a:r>
              <a:rPr lang="en-US" altLang="ko-KR" sz="2000" dirty="0" smtClean="0">
                <a:solidFill>
                  <a:schemeClr val="bg1"/>
                </a:solidFill>
                <a:latin typeface="-윤고딕320" panose="02030504000101010101" pitchFamily="18" charset="-127"/>
                <a:ea typeface="-윤고딕320" panose="02030504000101010101" pitchFamily="18" charset="-127"/>
              </a:rPr>
              <a:t>09]</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22" name="TextBox 21"/>
          <p:cNvSpPr txBox="1"/>
          <p:nvPr/>
        </p:nvSpPr>
        <p:spPr>
          <a:xfrm>
            <a:off x="8148638" y="4651778"/>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[Mueller, UIST</a:t>
            </a:r>
            <a:r>
              <a:rPr lang="en-US" altLang="ko-KR" sz="2000" dirty="0" smtClean="0">
                <a:solidFill>
                  <a:schemeClr val="bg1"/>
                </a:solidFill>
                <a:latin typeface="Georgia" panose="02040502050405020303" pitchFamily="18" charset="0"/>
                <a:ea typeface="-윤고딕320" panose="02030504000101010101" pitchFamily="18" charset="-127"/>
              </a:rPr>
              <a:t> ‘</a:t>
            </a:r>
            <a:r>
              <a:rPr lang="en-US" altLang="ko-KR" sz="2000" dirty="0" smtClean="0">
                <a:solidFill>
                  <a:schemeClr val="bg1"/>
                </a:solidFill>
                <a:latin typeface="-윤고딕320" panose="02030504000101010101" pitchFamily="18" charset="-127"/>
                <a:ea typeface="-윤고딕320" panose="02030504000101010101" pitchFamily="18" charset="-127"/>
              </a:rPr>
              <a:t>10]</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6160226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30" name="모서리가 둥근 직사각형 29"/>
          <p:cNvSpPr/>
          <p:nvPr/>
        </p:nvSpPr>
        <p:spPr>
          <a:xfrm>
            <a:off x="2089316" y="561341"/>
            <a:ext cx="4050419" cy="1984294"/>
          </a:xfrm>
          <a:prstGeom prst="roundRect">
            <a:avLst>
              <a:gd name="adj" fmla="val 10197"/>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en-US" altLang="ko-KR" sz="2400" b="1" i="1" dirty="0" smtClean="0">
              <a:solidFill>
                <a:srgbClr val="FFC000"/>
              </a:solidFill>
              <a:latin typeface="-윤고딕320" panose="02030504000101010101" pitchFamily="18" charset="-127"/>
              <a:ea typeface="-윤고딕320" panose="02030504000101010101" pitchFamily="18" charset="-127"/>
            </a:endParaRPr>
          </a:p>
          <a:p>
            <a:endParaRPr lang="en-US" altLang="ko-KR" sz="2400" b="1" i="1" dirty="0">
              <a:solidFill>
                <a:srgbClr val="FFC000"/>
              </a:solidFill>
              <a:latin typeface="-윤고딕320" panose="02030504000101010101" pitchFamily="18" charset="-127"/>
              <a:ea typeface="-윤고딕320" panose="02030504000101010101" pitchFamily="18" charset="-127"/>
            </a:endParaRPr>
          </a:p>
          <a:p>
            <a:endParaRPr lang="en-US" altLang="ko-KR" sz="2400" b="1" i="1" dirty="0" smtClean="0">
              <a:solidFill>
                <a:srgbClr val="FFC000"/>
              </a:solidFill>
              <a:latin typeface="-윤고딕320" panose="02030504000101010101" pitchFamily="18" charset="-127"/>
              <a:ea typeface="-윤고딕320" panose="02030504000101010101" pitchFamily="18" charset="-127"/>
            </a:endParaRPr>
          </a:p>
          <a:p>
            <a:r>
              <a:rPr lang="en-US" altLang="ko-KR" sz="2400" i="1" dirty="0" smtClean="0">
                <a:solidFill>
                  <a:srgbClr val="FFC000"/>
                </a:solidFill>
                <a:latin typeface="-윤고딕320" panose="02030504000101010101" pitchFamily="18" charset="-127"/>
                <a:ea typeface="-윤고딕320" panose="02030504000101010101" pitchFamily="18" charset="-127"/>
              </a:rPr>
              <a:t>“You are</a:t>
            </a:r>
            <a:r>
              <a:rPr lang="ko-KR" altLang="en-US" sz="2400" i="1" dirty="0" smtClean="0">
                <a:solidFill>
                  <a:srgbClr val="FFC000"/>
                </a:solidFill>
                <a:latin typeface="-윤고딕320" panose="02030504000101010101" pitchFamily="18" charset="-127"/>
                <a:ea typeface="-윤고딕320" panose="02030504000101010101" pitchFamily="18" charset="-127"/>
              </a:rPr>
              <a:t> </a:t>
            </a:r>
            <a:r>
              <a:rPr lang="en-US" altLang="ko-KR" sz="2400" i="1" dirty="0" smtClean="0">
                <a:solidFill>
                  <a:srgbClr val="FFC000"/>
                </a:solidFill>
                <a:latin typeface="-윤고딕320" panose="02030504000101010101" pitchFamily="18" charset="-127"/>
                <a:ea typeface="-윤고딕320" panose="02030504000101010101" pitchFamily="18" charset="-127"/>
              </a:rPr>
              <a:t>too fast!”</a:t>
            </a:r>
          </a:p>
          <a:p>
            <a:r>
              <a:rPr lang="ko-KR" altLang="en-US" sz="2400" b="1" i="1" dirty="0" smtClean="0">
                <a:solidFill>
                  <a:srgbClr val="FFC000"/>
                </a:solidFill>
                <a:latin typeface="-윤고딕320" panose="02030504000101010101" pitchFamily="18" charset="-127"/>
                <a:ea typeface="-윤고딕320" panose="02030504000101010101" pitchFamily="18" charset="-127"/>
              </a:rPr>
              <a:t>→</a:t>
            </a:r>
            <a:r>
              <a:rPr lang="en-US" altLang="ko-KR" sz="2400" b="1" i="1" dirty="0" smtClean="0">
                <a:solidFill>
                  <a:srgbClr val="FFC000"/>
                </a:solidFill>
                <a:latin typeface="-윤고딕320" panose="02030504000101010101" pitchFamily="18" charset="-127"/>
                <a:ea typeface="-윤고딕320" panose="02030504000101010101" pitchFamily="18" charset="-127"/>
              </a:rPr>
              <a:t>“You crash into Alice!”</a:t>
            </a:r>
            <a:endParaRPr lang="ko-KR" altLang="en-US" sz="2000" b="1" i="1" dirty="0">
              <a:solidFill>
                <a:schemeClr val="bg1"/>
              </a:solidFill>
              <a:latin typeface="-윤고딕320" panose="02030504000101010101" pitchFamily="18" charset="-127"/>
              <a:ea typeface="-윤고딕320" panose="02030504000101010101" pitchFamily="18" charset="-127"/>
            </a:endParaRPr>
          </a:p>
        </p:txBody>
      </p:sp>
      <p:pic>
        <p:nvPicPr>
          <p:cNvPr id="11" name="그림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9315" y="775026"/>
            <a:ext cx="4050419" cy="990875"/>
          </a:xfrm>
          <a:prstGeom prst="rect">
            <a:avLst/>
          </a:prstGeom>
        </p:spPr>
      </p:pic>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31" name="모서리가 둥근 직사각형 30"/>
          <p:cNvSpPr/>
          <p:nvPr/>
        </p:nvSpPr>
        <p:spPr>
          <a:xfrm>
            <a:off x="6941820" y="549275"/>
            <a:ext cx="4915218" cy="2528430"/>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r"/>
            <a:r>
              <a:rPr lang="en-US" altLang="ko-KR" sz="3200" b="1" dirty="0" smtClean="0">
                <a:solidFill>
                  <a:srgbClr val="FFC000"/>
                </a:solidFill>
                <a:latin typeface="-윤고딕320" panose="02030504000101010101" pitchFamily="18" charset="-127"/>
                <a:ea typeface="-윤고딕320" panose="02030504000101010101" pitchFamily="18" charset="-127"/>
              </a:rPr>
              <a:t>Revision</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Adding ambiguity in rankings   </a:t>
            </a:r>
          </a:p>
          <a:p>
            <a:r>
              <a:rPr lang="en-US" altLang="ko-KR" sz="2400" dirty="0">
                <a:solidFill>
                  <a:srgbClr val="FFC000"/>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    and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Not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endParaRPr lang="en-US" altLang="ko-KR" sz="2400" dirty="0" smtClean="0">
              <a:solidFill>
                <a:schemeClr val="bg1"/>
              </a:solidFill>
              <a:latin typeface="-윤고딕320" panose="02030504000101010101" pitchFamily="18" charset="-127"/>
              <a:ea typeface="-윤고딕320" panose="02030504000101010101" pitchFamily="18" charset="-127"/>
            </a:endParaRP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Allowing to set nicknames</a:t>
            </a:r>
          </a:p>
          <a:p>
            <a:r>
              <a:rPr lang="en-US" altLang="ko-KR" sz="2400" dirty="0" smtClean="0">
                <a:solidFill>
                  <a:schemeClr val="bg1"/>
                </a:solidFill>
                <a:latin typeface="-윤고딕320" panose="02030504000101010101" pitchFamily="18" charset="-127"/>
                <a:ea typeface="-윤고딕320" panose="02030504000101010101" pitchFamily="18" charset="-127"/>
              </a:rPr>
              <a:t>     Adjusting phase duration</a:t>
            </a:r>
          </a:p>
        </p:txBody>
      </p:sp>
      <p:pic>
        <p:nvPicPr>
          <p:cNvPr id="36" name="그림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840" y="1904834"/>
            <a:ext cx="363284" cy="343124"/>
          </a:xfrm>
          <a:prstGeom prst="rect">
            <a:avLst/>
          </a:prstGeom>
        </p:spPr>
      </p:pic>
      <p:sp>
        <p:nvSpPr>
          <p:cNvPr id="2" name="곱셈 기호 1"/>
          <p:cNvSpPr/>
          <p:nvPr/>
        </p:nvSpPr>
        <p:spPr>
          <a:xfrm>
            <a:off x="7023702" y="1798934"/>
            <a:ext cx="589559" cy="589559"/>
          </a:xfrm>
          <a:prstGeom prst="mathMultiply">
            <a:avLst>
              <a:gd name="adj1"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7" name="그림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1584" y="1158207"/>
            <a:ext cx="349980" cy="342000"/>
          </a:xfrm>
          <a:prstGeom prst="rect">
            <a:avLst/>
          </a:prstGeom>
        </p:spPr>
      </p:pic>
      <p:pic>
        <p:nvPicPr>
          <p:cNvPr id="38" name="그림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729" y="2255554"/>
            <a:ext cx="305507" cy="342709"/>
          </a:xfrm>
          <a:prstGeom prst="rect">
            <a:avLst/>
          </a:prstGeom>
        </p:spPr>
      </p:pic>
      <p:cxnSp>
        <p:nvCxnSpPr>
          <p:cNvPr id="32" name="직선 연결선 31"/>
          <p:cNvCxnSpPr>
            <a:endCxn id="30" idx="3"/>
          </p:cNvCxnSpPr>
          <p:nvPr/>
        </p:nvCxnSpPr>
        <p:spPr>
          <a:xfrm flipH="1">
            <a:off x="6139735" y="1545360"/>
            <a:ext cx="900000" cy="0"/>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직사각형 27"/>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29" name="직사각형 28"/>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33" name="직사각형 32"/>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50s)</a:t>
            </a:r>
            <a:endParaRPr lang="ko-KR" altLang="en-US" dirty="0">
              <a:latin typeface="-윤고딕320" panose="02030504000101010101" pitchFamily="18" charset="-127"/>
              <a:ea typeface="-윤고딕320" panose="02030504000101010101" pitchFamily="18" charset="-127"/>
            </a:endParaRPr>
          </a:p>
        </p:txBody>
      </p:sp>
      <p:sp>
        <p:nvSpPr>
          <p:cNvPr id="34" name="직사각형 33"/>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80s)</a:t>
            </a:r>
            <a:endParaRPr lang="ko-KR" altLang="en-US" dirty="0">
              <a:latin typeface="-윤고딕320" panose="02030504000101010101" pitchFamily="18" charset="-127"/>
              <a:ea typeface="-윤고딕320" panose="02030504000101010101" pitchFamily="18" charset="-127"/>
            </a:endParaRPr>
          </a:p>
        </p:txBody>
      </p:sp>
      <p:sp>
        <p:nvSpPr>
          <p:cNvPr id="35" name="직사각형 34"/>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30s)</a:t>
            </a:r>
            <a:endParaRPr lang="ko-KR" altLang="en-US" dirty="0">
              <a:latin typeface="-윤고딕320" panose="02030504000101010101" pitchFamily="18" charset="-127"/>
              <a:ea typeface="-윤고딕320" panose="02030504000101010101" pitchFamily="18" charset="-127"/>
            </a:endParaRPr>
          </a:p>
        </p:txBody>
      </p:sp>
      <p:sp>
        <p:nvSpPr>
          <p:cNvPr id="39" name="직사각형 38"/>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41" name="직사각형 40"/>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42" name="직사각형 41"/>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그림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8326" y="2605860"/>
            <a:ext cx="300312" cy="343124"/>
          </a:xfrm>
          <a:prstGeom prst="rect">
            <a:avLst/>
          </a:prstGeom>
        </p:spPr>
      </p:pic>
    </p:spTree>
    <p:extLst>
      <p:ext uri="{BB962C8B-B14F-4D97-AF65-F5344CB8AC3E}">
        <p14:creationId xmlns:p14="http://schemas.microsoft.com/office/powerpoint/2010/main" val="896816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6941820" y="549275"/>
            <a:ext cx="4915218" cy="2528430"/>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r"/>
            <a:r>
              <a:rPr lang="en-US" altLang="ko-KR" sz="3200" b="1" dirty="0" smtClean="0">
                <a:solidFill>
                  <a:srgbClr val="FFC000"/>
                </a:solidFill>
                <a:latin typeface="-윤고딕320" panose="02030504000101010101" pitchFamily="18" charset="-127"/>
                <a:ea typeface="-윤고딕320" panose="02030504000101010101" pitchFamily="18" charset="-127"/>
              </a:rPr>
              <a:t>Revision</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Adding ambiguity in rankings   </a:t>
            </a:r>
          </a:p>
          <a:p>
            <a:r>
              <a:rPr lang="en-US" altLang="ko-KR" sz="2400" dirty="0">
                <a:solidFill>
                  <a:srgbClr val="FFC000"/>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    and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Not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endParaRPr lang="en-US" altLang="ko-KR" sz="2400" dirty="0" smtClean="0">
              <a:solidFill>
                <a:schemeClr val="bg1"/>
              </a:solidFill>
              <a:latin typeface="-윤고딕320" panose="02030504000101010101" pitchFamily="18" charset="-127"/>
              <a:ea typeface="-윤고딕320" panose="02030504000101010101" pitchFamily="18" charset="-127"/>
            </a:endParaRP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Allowing to set nicknames</a:t>
            </a:r>
          </a:p>
          <a:p>
            <a:r>
              <a:rPr lang="en-US" altLang="ko-KR" sz="2400" dirty="0" smtClean="0">
                <a:solidFill>
                  <a:schemeClr val="bg1"/>
                </a:solidFill>
                <a:latin typeface="-윤고딕320" panose="02030504000101010101" pitchFamily="18" charset="-127"/>
                <a:ea typeface="-윤고딕320" panose="02030504000101010101" pitchFamily="18" charset="-127"/>
              </a:rPr>
              <a:t>     Adjusting phase duration</a:t>
            </a:r>
          </a:p>
        </p:txBody>
      </p:sp>
      <p:pic>
        <p:nvPicPr>
          <p:cNvPr id="36" name="그림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6840" y="1904834"/>
            <a:ext cx="363284" cy="343124"/>
          </a:xfrm>
          <a:prstGeom prst="rect">
            <a:avLst/>
          </a:prstGeom>
        </p:spPr>
      </p:pic>
      <p:sp>
        <p:nvSpPr>
          <p:cNvPr id="2" name="곱셈 기호 1"/>
          <p:cNvSpPr/>
          <p:nvPr/>
        </p:nvSpPr>
        <p:spPr>
          <a:xfrm>
            <a:off x="7023702" y="1798934"/>
            <a:ext cx="589559" cy="589559"/>
          </a:xfrm>
          <a:prstGeom prst="mathMultiply">
            <a:avLst>
              <a:gd name="adj1"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7" name="그림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1584" y="1158207"/>
            <a:ext cx="349980" cy="342000"/>
          </a:xfrm>
          <a:prstGeom prst="rect">
            <a:avLst/>
          </a:prstGeom>
        </p:spPr>
      </p:pic>
      <p:pic>
        <p:nvPicPr>
          <p:cNvPr id="38" name="그림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729" y="2255554"/>
            <a:ext cx="305507" cy="342709"/>
          </a:xfrm>
          <a:prstGeom prst="rect">
            <a:avLst/>
          </a:prstGeom>
        </p:spPr>
      </p:pic>
      <p:pic>
        <p:nvPicPr>
          <p:cNvPr id="40" name="그림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8326" y="2605860"/>
            <a:ext cx="300312" cy="343124"/>
          </a:xfrm>
          <a:prstGeom prst="rect">
            <a:avLst/>
          </a:prstGeom>
        </p:spPr>
      </p:pic>
      <p:sp>
        <p:nvSpPr>
          <p:cNvPr id="30" name="모서리가 둥근 직사각형 29"/>
          <p:cNvSpPr/>
          <p:nvPr/>
        </p:nvSpPr>
        <p:spPr>
          <a:xfrm>
            <a:off x="2089316" y="561341"/>
            <a:ext cx="4050419" cy="1984294"/>
          </a:xfrm>
          <a:prstGeom prst="roundRect">
            <a:avLst>
              <a:gd name="adj" fmla="val 10197"/>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en-US" altLang="ko-KR" sz="2400" b="1" i="1" dirty="0" smtClean="0">
              <a:solidFill>
                <a:srgbClr val="FFC000"/>
              </a:solidFill>
              <a:latin typeface="-윤고딕320" panose="02030504000101010101" pitchFamily="18" charset="-127"/>
              <a:ea typeface="-윤고딕320" panose="02030504000101010101" pitchFamily="18" charset="-127"/>
            </a:endParaRPr>
          </a:p>
          <a:p>
            <a:endParaRPr lang="en-US" altLang="ko-KR" sz="2400" b="1" i="1" dirty="0">
              <a:solidFill>
                <a:srgbClr val="FFC000"/>
              </a:solidFill>
              <a:latin typeface="-윤고딕320" panose="02030504000101010101" pitchFamily="18" charset="-127"/>
              <a:ea typeface="-윤고딕320" panose="02030504000101010101" pitchFamily="18" charset="-127"/>
            </a:endParaRPr>
          </a:p>
          <a:p>
            <a:endParaRPr lang="en-US" altLang="ko-KR" sz="2400" b="1" i="1" dirty="0" smtClean="0">
              <a:solidFill>
                <a:srgbClr val="FFC000"/>
              </a:solidFill>
              <a:latin typeface="-윤고딕320" panose="02030504000101010101" pitchFamily="18" charset="-127"/>
              <a:ea typeface="-윤고딕320" panose="02030504000101010101" pitchFamily="18" charset="-127"/>
            </a:endParaRPr>
          </a:p>
          <a:p>
            <a:r>
              <a:rPr lang="en-US" altLang="ko-KR" sz="2400" i="1" dirty="0" smtClean="0">
                <a:solidFill>
                  <a:srgbClr val="FFC000"/>
                </a:solidFill>
                <a:latin typeface="-윤고딕320" panose="02030504000101010101" pitchFamily="18" charset="-127"/>
                <a:ea typeface="-윤고딕320" panose="02030504000101010101" pitchFamily="18" charset="-127"/>
              </a:rPr>
              <a:t>“You take 1</a:t>
            </a:r>
            <a:r>
              <a:rPr lang="en-US" altLang="ko-KR" sz="2400" i="1" baseline="30000" dirty="0" smtClean="0">
                <a:solidFill>
                  <a:srgbClr val="FFC000"/>
                </a:solidFill>
                <a:latin typeface="-윤고딕320" panose="02030504000101010101" pitchFamily="18" charset="-127"/>
                <a:ea typeface="-윤고딕320" panose="02030504000101010101" pitchFamily="18" charset="-127"/>
              </a:rPr>
              <a:t>st</a:t>
            </a:r>
            <a:r>
              <a:rPr lang="en-US" altLang="ko-KR" sz="2400" i="1" dirty="0" smtClean="0">
                <a:solidFill>
                  <a:srgbClr val="FFC000"/>
                </a:solidFill>
                <a:latin typeface="-윤고딕320" panose="02030504000101010101" pitchFamily="18" charset="-127"/>
                <a:ea typeface="-윤고딕320" panose="02030504000101010101" pitchFamily="18" charset="-127"/>
              </a:rPr>
              <a:t> place!”</a:t>
            </a:r>
          </a:p>
          <a:p>
            <a:r>
              <a:rPr lang="ko-KR" altLang="en-US" sz="2400" b="1" i="1" dirty="0" smtClean="0">
                <a:solidFill>
                  <a:srgbClr val="FFC000"/>
                </a:solidFill>
                <a:latin typeface="-윤고딕320" panose="02030504000101010101" pitchFamily="18" charset="-127"/>
                <a:ea typeface="-윤고딕320" panose="02030504000101010101" pitchFamily="18" charset="-127"/>
              </a:rPr>
              <a:t>→</a:t>
            </a:r>
            <a:r>
              <a:rPr lang="en-US" altLang="ko-KR" sz="2400" b="1" i="1" dirty="0" smtClean="0">
                <a:solidFill>
                  <a:srgbClr val="FFC000"/>
                </a:solidFill>
                <a:latin typeface="-윤고딕320" panose="02030504000101010101" pitchFamily="18" charset="-127"/>
                <a:ea typeface="-윤고딕320" panose="02030504000101010101" pitchFamily="18" charset="-127"/>
              </a:rPr>
              <a:t>“You overtook Alice!”</a:t>
            </a:r>
            <a:endParaRPr lang="ko-KR" altLang="en-US" sz="2000" b="1" i="1" dirty="0">
              <a:solidFill>
                <a:schemeClr val="bg1"/>
              </a:solidFill>
              <a:latin typeface="-윤고딕320" panose="02030504000101010101" pitchFamily="18" charset="-127"/>
              <a:ea typeface="-윤고딕320" panose="02030504000101010101" pitchFamily="18" charset="-127"/>
            </a:endParaRPr>
          </a:p>
        </p:txBody>
      </p:sp>
      <p:cxnSp>
        <p:nvCxnSpPr>
          <p:cNvPr id="32" name="직선 연결선 31"/>
          <p:cNvCxnSpPr>
            <a:endCxn id="30" idx="3"/>
          </p:cNvCxnSpPr>
          <p:nvPr/>
        </p:nvCxnSpPr>
        <p:spPr>
          <a:xfrm flipH="1">
            <a:off x="6139735" y="1545360"/>
            <a:ext cx="900000" cy="0"/>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그림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9316" y="781137"/>
            <a:ext cx="4050419" cy="990875"/>
          </a:xfrm>
          <a:prstGeom prst="rect">
            <a:avLst/>
          </a:prstGeom>
        </p:spPr>
      </p:pic>
      <p:sp>
        <p:nvSpPr>
          <p:cNvPr id="49" name="직사각형 48"/>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50" name="직사각형 49"/>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51" name="직사각형 50"/>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50s)</a:t>
            </a:r>
            <a:endParaRPr lang="ko-KR" altLang="en-US" dirty="0">
              <a:latin typeface="-윤고딕320" panose="02030504000101010101" pitchFamily="18" charset="-127"/>
              <a:ea typeface="-윤고딕320" panose="02030504000101010101" pitchFamily="18" charset="-127"/>
            </a:endParaRPr>
          </a:p>
        </p:txBody>
      </p:sp>
      <p:sp>
        <p:nvSpPr>
          <p:cNvPr id="52" name="직사각형 51"/>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80s)</a:t>
            </a:r>
            <a:endParaRPr lang="ko-KR" altLang="en-US" dirty="0">
              <a:latin typeface="-윤고딕320" panose="02030504000101010101" pitchFamily="18" charset="-127"/>
              <a:ea typeface="-윤고딕320" panose="02030504000101010101" pitchFamily="18" charset="-127"/>
            </a:endParaRPr>
          </a:p>
        </p:txBody>
      </p:sp>
      <p:sp>
        <p:nvSpPr>
          <p:cNvPr id="53" name="직사각형 52"/>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30s)</a:t>
            </a:r>
            <a:endParaRPr lang="ko-KR" altLang="en-US" dirty="0">
              <a:latin typeface="-윤고딕320" panose="02030504000101010101" pitchFamily="18" charset="-127"/>
              <a:ea typeface="-윤고딕320" panose="02030504000101010101" pitchFamily="18" charset="-127"/>
            </a:endParaRPr>
          </a:p>
        </p:txBody>
      </p:sp>
      <p:sp>
        <p:nvSpPr>
          <p:cNvPr id="54" name="직사각형 53"/>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55" name="직사각형 54"/>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160430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6941820" y="549275"/>
            <a:ext cx="4915218" cy="2528430"/>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r"/>
            <a:r>
              <a:rPr lang="en-US" altLang="ko-KR" sz="3200" b="1" dirty="0" smtClean="0">
                <a:solidFill>
                  <a:srgbClr val="FFC000"/>
                </a:solidFill>
                <a:latin typeface="-윤고딕320" panose="02030504000101010101" pitchFamily="18" charset="-127"/>
                <a:ea typeface="-윤고딕320" panose="02030504000101010101" pitchFamily="18" charset="-127"/>
              </a:rPr>
              <a:t>Revision</a:t>
            </a:r>
          </a:p>
          <a:p>
            <a:r>
              <a:rPr lang="en-US" altLang="ko-KR" sz="2400" dirty="0" smtClean="0">
                <a:solidFill>
                  <a:schemeClr val="bg1"/>
                </a:solidFill>
                <a:latin typeface="-윤고딕320" panose="02030504000101010101" pitchFamily="18" charset="-127"/>
                <a:ea typeface="-윤고딕320" panose="02030504000101010101" pitchFamily="18" charset="-127"/>
              </a:rPr>
              <a:t>     Adding ambiguity </a:t>
            </a:r>
            <a:r>
              <a:rPr lang="en-US" altLang="ko-KR" sz="2400" dirty="0">
                <a:solidFill>
                  <a:schemeClr val="bg1"/>
                </a:solidFill>
                <a:latin typeface="-윤고딕320" panose="02030504000101010101" pitchFamily="18" charset="-127"/>
                <a:ea typeface="-윤고딕320" panose="02030504000101010101" pitchFamily="18" charset="-127"/>
              </a:rPr>
              <a:t>in </a:t>
            </a:r>
            <a:r>
              <a:rPr lang="en-US" altLang="ko-KR" sz="2400" dirty="0" smtClean="0">
                <a:solidFill>
                  <a:schemeClr val="bg1"/>
                </a:solidFill>
                <a:latin typeface="-윤고딕320" panose="02030504000101010101" pitchFamily="18" charset="-127"/>
                <a:ea typeface="-윤고딕320" panose="02030504000101010101" pitchFamily="18" charset="-127"/>
              </a:rPr>
              <a:t>rankings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and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Not using a spatial </a:t>
            </a:r>
            <a:r>
              <a:rPr lang="en-US" altLang="ko-KR" sz="2400" dirty="0" err="1" smtClean="0">
                <a:solidFill>
                  <a:srgbClr val="FFC000"/>
                </a:solidFill>
                <a:latin typeface="-윤고딕320" panose="02030504000101010101" pitchFamily="18" charset="-127"/>
                <a:ea typeface="-윤고딕320" panose="02030504000101010101" pitchFamily="18" charset="-127"/>
              </a:rPr>
              <a:t>earcon</a:t>
            </a:r>
            <a:endParaRPr lang="en-US" altLang="ko-KR" sz="2400" dirty="0" smtClean="0">
              <a:solidFill>
                <a:srgbClr val="FFC000"/>
              </a:solidFill>
              <a:latin typeface="-윤고딕320" panose="02030504000101010101" pitchFamily="18" charset="-127"/>
              <a:ea typeface="-윤고딕320" panose="02030504000101010101" pitchFamily="18" charset="-127"/>
            </a:endParaRP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Allowing to set nicknames</a:t>
            </a:r>
          </a:p>
          <a:p>
            <a:r>
              <a:rPr lang="en-US" altLang="ko-KR" sz="2400" dirty="0" smtClean="0">
                <a:solidFill>
                  <a:schemeClr val="bg1"/>
                </a:solidFill>
                <a:latin typeface="-윤고딕320" panose="02030504000101010101" pitchFamily="18" charset="-127"/>
                <a:ea typeface="-윤고딕320" panose="02030504000101010101" pitchFamily="18" charset="-127"/>
              </a:rPr>
              <a:t>     Adjusting phase duration</a:t>
            </a:r>
          </a:p>
        </p:txBody>
      </p:sp>
      <p:pic>
        <p:nvPicPr>
          <p:cNvPr id="30" name="그림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7953" y="1901540"/>
            <a:ext cx="363284" cy="343124"/>
          </a:xfrm>
          <a:prstGeom prst="rect">
            <a:avLst/>
          </a:prstGeom>
        </p:spPr>
      </p:pic>
      <p:sp>
        <p:nvSpPr>
          <p:cNvPr id="2" name="곱셈 기호 1"/>
          <p:cNvSpPr/>
          <p:nvPr/>
        </p:nvSpPr>
        <p:spPr>
          <a:xfrm>
            <a:off x="7023702" y="1798934"/>
            <a:ext cx="589559" cy="589559"/>
          </a:xfrm>
          <a:prstGeom prst="mathMultiply">
            <a:avLst>
              <a:gd name="adj1" fmla="val 671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971" y="1157290"/>
            <a:ext cx="351022" cy="342917"/>
          </a:xfrm>
          <a:prstGeom prst="rect">
            <a:avLst/>
          </a:prstGeom>
        </p:spPr>
      </p:pic>
      <p:pic>
        <p:nvPicPr>
          <p:cNvPr id="38" name="그림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729" y="2255554"/>
            <a:ext cx="305507" cy="342709"/>
          </a:xfrm>
          <a:prstGeom prst="rect">
            <a:avLst/>
          </a:prstGeom>
        </p:spPr>
      </p:pic>
      <p:pic>
        <p:nvPicPr>
          <p:cNvPr id="40" name="그림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8326" y="2605860"/>
            <a:ext cx="300312" cy="343124"/>
          </a:xfrm>
          <a:prstGeom prst="rect">
            <a:avLst/>
          </a:prstGeom>
        </p:spPr>
      </p:pic>
      <p:sp>
        <p:nvSpPr>
          <p:cNvPr id="32" name="직사각형 31"/>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33" name="직사각형 32"/>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34" name="직사각형 33"/>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50s)</a:t>
            </a:r>
            <a:endParaRPr lang="ko-KR" altLang="en-US" dirty="0">
              <a:latin typeface="-윤고딕320" panose="02030504000101010101" pitchFamily="18" charset="-127"/>
              <a:ea typeface="-윤고딕320" panose="02030504000101010101" pitchFamily="18" charset="-127"/>
            </a:endParaRPr>
          </a:p>
        </p:txBody>
      </p:sp>
      <p:sp>
        <p:nvSpPr>
          <p:cNvPr id="35" name="직사각형 34"/>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80s)</a:t>
            </a:r>
            <a:endParaRPr lang="ko-KR" altLang="en-US" dirty="0">
              <a:latin typeface="-윤고딕320" panose="02030504000101010101" pitchFamily="18" charset="-127"/>
              <a:ea typeface="-윤고딕320" panose="02030504000101010101" pitchFamily="18" charset="-127"/>
            </a:endParaRPr>
          </a:p>
        </p:txBody>
      </p:sp>
      <p:sp>
        <p:nvSpPr>
          <p:cNvPr id="42" name="직사각형 41"/>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30s)</a:t>
            </a:r>
            <a:endParaRPr lang="ko-KR" altLang="en-US" dirty="0">
              <a:latin typeface="-윤고딕320" panose="02030504000101010101" pitchFamily="18" charset="-127"/>
              <a:ea typeface="-윤고딕320" panose="02030504000101010101" pitchFamily="18" charset="-127"/>
            </a:endParaRPr>
          </a:p>
        </p:txBody>
      </p:sp>
      <p:sp>
        <p:nvSpPr>
          <p:cNvPr id="43" name="직사각형 42"/>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44" name="직사각형 43"/>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0543063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6941820" y="549275"/>
            <a:ext cx="4915218" cy="2528430"/>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r"/>
            <a:r>
              <a:rPr lang="en-US" altLang="ko-KR" sz="3200" b="1" dirty="0" smtClean="0">
                <a:solidFill>
                  <a:srgbClr val="FFC000"/>
                </a:solidFill>
                <a:latin typeface="-윤고딕320" panose="02030504000101010101" pitchFamily="18" charset="-127"/>
                <a:ea typeface="-윤고딕320" panose="02030504000101010101" pitchFamily="18" charset="-127"/>
              </a:rPr>
              <a:t>Revision</a:t>
            </a:r>
          </a:p>
          <a:p>
            <a:r>
              <a:rPr lang="en-US" altLang="ko-KR" sz="2400" dirty="0" smtClean="0">
                <a:solidFill>
                  <a:schemeClr val="bg1"/>
                </a:solidFill>
                <a:latin typeface="-윤고딕320" panose="02030504000101010101" pitchFamily="18" charset="-127"/>
                <a:ea typeface="-윤고딕320" panose="02030504000101010101" pitchFamily="18" charset="-127"/>
              </a:rPr>
              <a:t>     Adding ambiguity </a:t>
            </a:r>
            <a:r>
              <a:rPr lang="en-US" altLang="ko-KR" sz="2400" dirty="0">
                <a:solidFill>
                  <a:schemeClr val="bg1"/>
                </a:solidFill>
                <a:latin typeface="-윤고딕320" panose="02030504000101010101" pitchFamily="18" charset="-127"/>
                <a:ea typeface="-윤고딕320" panose="02030504000101010101" pitchFamily="18" charset="-127"/>
              </a:rPr>
              <a:t>in </a:t>
            </a:r>
            <a:r>
              <a:rPr lang="en-US" altLang="ko-KR" sz="2400" dirty="0" smtClean="0">
                <a:solidFill>
                  <a:schemeClr val="bg1"/>
                </a:solidFill>
                <a:latin typeface="-윤고딕320" panose="02030504000101010101" pitchFamily="18" charset="-127"/>
                <a:ea typeface="-윤고딕320" panose="02030504000101010101" pitchFamily="18" charset="-127"/>
              </a:rPr>
              <a:t>rankings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and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Not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endParaRPr lang="en-US" altLang="ko-KR" sz="2400" dirty="0" smtClean="0">
              <a:solidFill>
                <a:schemeClr val="bg1"/>
              </a:solidFill>
              <a:latin typeface="-윤고딕320" panose="02030504000101010101" pitchFamily="18" charset="-127"/>
              <a:ea typeface="-윤고딕320" panose="02030504000101010101" pitchFamily="18" charset="-127"/>
            </a:endParaRP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Allowing to set nicknames</a:t>
            </a:r>
          </a:p>
          <a:p>
            <a:r>
              <a:rPr lang="en-US" altLang="ko-KR" sz="2400" dirty="0" smtClean="0">
                <a:solidFill>
                  <a:schemeClr val="bg1"/>
                </a:solidFill>
                <a:latin typeface="-윤고딕320" panose="02030504000101010101" pitchFamily="18" charset="-127"/>
                <a:ea typeface="-윤고딕320" panose="02030504000101010101" pitchFamily="18" charset="-127"/>
              </a:rPr>
              <a:t>     Adjusting phase duration</a:t>
            </a:r>
          </a:p>
        </p:txBody>
      </p:sp>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2971" y="1157290"/>
            <a:ext cx="351022" cy="342917"/>
          </a:xfrm>
          <a:prstGeom prst="rect">
            <a:avLst/>
          </a:prstGeom>
        </p:spPr>
      </p:pic>
      <p:pic>
        <p:nvPicPr>
          <p:cNvPr id="39" name="그림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173" y="2254006"/>
            <a:ext cx="305507" cy="342709"/>
          </a:xfrm>
          <a:prstGeom prst="rect">
            <a:avLst/>
          </a:prstGeom>
        </p:spPr>
      </p:pic>
      <p:pic>
        <p:nvPicPr>
          <p:cNvPr id="40" name="그림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8326" y="2605860"/>
            <a:ext cx="300312" cy="343124"/>
          </a:xfrm>
          <a:prstGeom prst="rect">
            <a:avLst/>
          </a:prstGeom>
        </p:spPr>
      </p:pic>
      <p:pic>
        <p:nvPicPr>
          <p:cNvPr id="34" name="그림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6840" y="1904834"/>
            <a:ext cx="363284" cy="343124"/>
          </a:xfrm>
          <a:prstGeom prst="rect">
            <a:avLst/>
          </a:prstGeom>
        </p:spPr>
      </p:pic>
      <p:sp>
        <p:nvSpPr>
          <p:cNvPr id="35" name="곱셈 기호 34"/>
          <p:cNvSpPr/>
          <p:nvPr/>
        </p:nvSpPr>
        <p:spPr>
          <a:xfrm>
            <a:off x="7023702" y="1798934"/>
            <a:ext cx="589559" cy="589559"/>
          </a:xfrm>
          <a:prstGeom prst="mathMultiply">
            <a:avLst>
              <a:gd name="adj1"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42" name="직사각형 41"/>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43" name="직사각형 42"/>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50s)</a:t>
            </a:r>
            <a:endParaRPr lang="ko-KR" altLang="en-US" dirty="0">
              <a:latin typeface="-윤고딕320" panose="02030504000101010101" pitchFamily="18" charset="-127"/>
              <a:ea typeface="-윤고딕320" panose="02030504000101010101" pitchFamily="18" charset="-127"/>
            </a:endParaRPr>
          </a:p>
        </p:txBody>
      </p:sp>
      <p:sp>
        <p:nvSpPr>
          <p:cNvPr id="44" name="직사각형 43"/>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80s)</a:t>
            </a:r>
            <a:endParaRPr lang="ko-KR" altLang="en-US" dirty="0">
              <a:latin typeface="-윤고딕320" panose="02030504000101010101" pitchFamily="18" charset="-127"/>
              <a:ea typeface="-윤고딕320" panose="02030504000101010101" pitchFamily="18" charset="-127"/>
            </a:endParaRPr>
          </a:p>
        </p:txBody>
      </p:sp>
      <p:sp>
        <p:nvSpPr>
          <p:cNvPr id="45" name="직사각형 44"/>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30s)</a:t>
            </a:r>
            <a:endParaRPr lang="ko-KR" altLang="en-US" dirty="0">
              <a:latin typeface="-윤고딕320" panose="02030504000101010101" pitchFamily="18" charset="-127"/>
              <a:ea typeface="-윤고딕320" panose="02030504000101010101" pitchFamily="18" charset="-127"/>
            </a:endParaRPr>
          </a:p>
        </p:txBody>
      </p:sp>
      <p:sp>
        <p:nvSpPr>
          <p:cNvPr id="46" name="직사각형 45"/>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47" name="직사각형 46"/>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2489323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469" b="15559"/>
          <a:stretch/>
        </p:blipFill>
        <p:spPr>
          <a:xfrm>
            <a:off x="0" y="0"/>
            <a:ext cx="12192000" cy="6850063"/>
          </a:xfrm>
          <a:prstGeom prst="rect">
            <a:avLst/>
          </a:prstGeom>
        </p:spPr>
      </p:pic>
      <p:sp>
        <p:nvSpPr>
          <p:cNvPr id="5" name="사다리꼴 3"/>
          <p:cNvSpPr/>
          <p:nvPr/>
        </p:nvSpPr>
        <p:spPr>
          <a:xfrm>
            <a:off x="334963" y="5701650"/>
            <a:ext cx="5579700"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42899" y="5631617"/>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Preliminary 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7" name="직사각형 6"/>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6941820" y="549275"/>
            <a:ext cx="4915218" cy="2528430"/>
          </a:xfrm>
          <a:prstGeom prst="roundRect">
            <a:avLst>
              <a:gd name="adj" fmla="val 9070"/>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r"/>
            <a:r>
              <a:rPr lang="en-US" altLang="ko-KR" sz="3200" b="1" dirty="0" smtClean="0">
                <a:solidFill>
                  <a:srgbClr val="FFC000"/>
                </a:solidFill>
                <a:latin typeface="-윤고딕320" panose="02030504000101010101" pitchFamily="18" charset="-127"/>
                <a:ea typeface="-윤고딕320" panose="02030504000101010101" pitchFamily="18" charset="-127"/>
              </a:rPr>
              <a:t>Revision</a:t>
            </a:r>
          </a:p>
          <a:p>
            <a:r>
              <a:rPr lang="en-US" altLang="ko-KR" sz="2400" dirty="0" smtClean="0">
                <a:solidFill>
                  <a:schemeClr val="bg1"/>
                </a:solidFill>
                <a:latin typeface="-윤고딕320" panose="02030504000101010101" pitchFamily="18" charset="-127"/>
                <a:ea typeface="-윤고딕320" panose="02030504000101010101" pitchFamily="18" charset="-127"/>
              </a:rPr>
              <a:t>     Adding ambiguity </a:t>
            </a:r>
            <a:r>
              <a:rPr lang="en-US" altLang="ko-KR" sz="2400" dirty="0">
                <a:solidFill>
                  <a:schemeClr val="bg1"/>
                </a:solidFill>
                <a:latin typeface="-윤고딕320" panose="02030504000101010101" pitchFamily="18" charset="-127"/>
                <a:ea typeface="-윤고딕320" panose="02030504000101010101" pitchFamily="18" charset="-127"/>
              </a:rPr>
              <a:t>in </a:t>
            </a:r>
            <a:r>
              <a:rPr lang="en-US" altLang="ko-KR" sz="2400" dirty="0" smtClean="0">
                <a:solidFill>
                  <a:schemeClr val="bg1"/>
                </a:solidFill>
                <a:latin typeface="-윤고딕320" panose="02030504000101010101" pitchFamily="18" charset="-127"/>
                <a:ea typeface="-윤고딕320" panose="02030504000101010101" pitchFamily="18" charset="-127"/>
              </a:rPr>
              <a:t>rankings   </a:t>
            </a: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and relative SR</a:t>
            </a:r>
          </a:p>
          <a:p>
            <a:r>
              <a:rPr lang="en-US" altLang="ko-KR" sz="2400" dirty="0" smtClean="0">
                <a:solidFill>
                  <a:schemeClr val="bg1"/>
                </a:solidFill>
                <a:latin typeface="-윤고딕320" panose="02030504000101010101" pitchFamily="18" charset="-127"/>
                <a:ea typeface="-윤고딕320" panose="02030504000101010101" pitchFamily="18" charset="-127"/>
              </a:rPr>
              <a:t>     Not using a spatial </a:t>
            </a:r>
            <a:r>
              <a:rPr lang="en-US" altLang="ko-KR" sz="2400" dirty="0" err="1" smtClean="0">
                <a:solidFill>
                  <a:schemeClr val="bg1"/>
                </a:solidFill>
                <a:latin typeface="-윤고딕320" panose="02030504000101010101" pitchFamily="18" charset="-127"/>
                <a:ea typeface="-윤고딕320" panose="02030504000101010101" pitchFamily="18" charset="-127"/>
              </a:rPr>
              <a:t>earcon</a:t>
            </a:r>
            <a:endParaRPr lang="en-US" altLang="ko-KR" sz="2400" dirty="0" smtClean="0">
              <a:solidFill>
                <a:schemeClr val="bg1"/>
              </a:solidFill>
              <a:latin typeface="-윤고딕320" panose="02030504000101010101" pitchFamily="18" charset="-127"/>
              <a:ea typeface="-윤고딕320" panose="02030504000101010101" pitchFamily="18" charset="-127"/>
            </a:endParaRPr>
          </a:p>
          <a:p>
            <a:r>
              <a:rPr lang="en-US" altLang="ko-KR" sz="2400" dirty="0">
                <a:solidFill>
                  <a:schemeClr val="bg1"/>
                </a:solidFill>
                <a:latin typeface="-윤고딕320" panose="02030504000101010101" pitchFamily="18" charset="-127"/>
                <a:ea typeface="-윤고딕320" panose="02030504000101010101" pitchFamily="18" charset="-127"/>
              </a:rPr>
              <a:t> </a:t>
            </a:r>
            <a:r>
              <a:rPr lang="en-US" altLang="ko-KR" sz="2400" dirty="0" smtClean="0">
                <a:solidFill>
                  <a:schemeClr val="bg1"/>
                </a:solidFill>
                <a:latin typeface="-윤고딕320" panose="02030504000101010101" pitchFamily="18" charset="-127"/>
                <a:ea typeface="-윤고딕320" panose="02030504000101010101" pitchFamily="18" charset="-127"/>
              </a:rPr>
              <a:t>    Allowing to set nicknames</a:t>
            </a:r>
          </a:p>
          <a:p>
            <a:r>
              <a:rPr lang="en-US" altLang="ko-KR" sz="2400" dirty="0" smtClean="0">
                <a:solidFill>
                  <a:schemeClr val="bg1"/>
                </a:solidFill>
                <a:latin typeface="-윤고딕320" panose="02030504000101010101" pitchFamily="18" charset="-127"/>
                <a:ea typeface="-윤고딕320" panose="02030504000101010101" pitchFamily="18" charset="-127"/>
              </a:rPr>
              <a:t>     </a:t>
            </a:r>
            <a:r>
              <a:rPr lang="en-US" altLang="ko-KR" sz="2400" dirty="0" smtClean="0">
                <a:solidFill>
                  <a:srgbClr val="FFC000"/>
                </a:solidFill>
                <a:latin typeface="-윤고딕320" panose="02030504000101010101" pitchFamily="18" charset="-127"/>
                <a:ea typeface="-윤고딕320" panose="02030504000101010101" pitchFamily="18" charset="-127"/>
              </a:rPr>
              <a:t>Adjusting phase duration</a:t>
            </a:r>
          </a:p>
        </p:txBody>
      </p:sp>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2971" y="1157290"/>
            <a:ext cx="351022" cy="342917"/>
          </a:xfrm>
          <a:prstGeom prst="rect">
            <a:avLst/>
          </a:prstGeom>
        </p:spPr>
      </p:pic>
      <p:pic>
        <p:nvPicPr>
          <p:cNvPr id="41" name="그림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1986" y="2606984"/>
            <a:ext cx="299250" cy="342000"/>
          </a:xfrm>
          <a:prstGeom prst="rect">
            <a:avLst/>
          </a:prstGeom>
        </p:spPr>
      </p:pic>
      <p:pic>
        <p:nvPicPr>
          <p:cNvPr id="34" name="그림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6840" y="1904834"/>
            <a:ext cx="363284" cy="343124"/>
          </a:xfrm>
          <a:prstGeom prst="rect">
            <a:avLst/>
          </a:prstGeom>
        </p:spPr>
      </p:pic>
      <p:sp>
        <p:nvSpPr>
          <p:cNvPr id="35" name="곱셈 기호 34"/>
          <p:cNvSpPr/>
          <p:nvPr/>
        </p:nvSpPr>
        <p:spPr>
          <a:xfrm>
            <a:off x="7023702" y="1798934"/>
            <a:ext cx="589559" cy="589559"/>
          </a:xfrm>
          <a:prstGeom prst="mathMultiply">
            <a:avLst>
              <a:gd name="adj1" fmla="val 6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그림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729" y="2255554"/>
            <a:ext cx="305507" cy="342709"/>
          </a:xfrm>
          <a:prstGeom prst="rect">
            <a:avLst/>
          </a:prstGeom>
        </p:spPr>
      </p:pic>
      <p:sp>
        <p:nvSpPr>
          <p:cNvPr id="28" name="직사각형 27"/>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29" name="직사각형 28"/>
          <p:cNvSpPr/>
          <p:nvPr/>
        </p:nvSpPr>
        <p:spPr>
          <a:xfrm>
            <a:off x="342898" y="3442637"/>
            <a:ext cx="1836000"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dirty="0" smtClean="0">
                <a:solidFill>
                  <a:schemeClr val="tx1"/>
                </a:solidFill>
                <a:latin typeface="-윤고딕320" panose="02030504000101010101" pitchFamily="18" charset="-127"/>
                <a:ea typeface="-윤고딕320" panose="02030504000101010101" pitchFamily="18" charset="-127"/>
              </a:rPr>
              <a:t>4 swimmers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30" name="직사각형 29"/>
          <p:cNvSpPr/>
          <p:nvPr/>
        </p:nvSpPr>
        <p:spPr>
          <a:xfrm>
            <a:off x="2278526"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a:t>
            </a:r>
            <a:r>
              <a:rPr lang="en-US" altLang="ko-KR" b="1" dirty="0" smtClean="0">
                <a:solidFill>
                  <a:srgbClr val="FFC000"/>
                </a:solidFill>
                <a:latin typeface="-윤고딕320" panose="02030504000101010101" pitchFamily="18" charset="-127"/>
                <a:ea typeface="-윤고딕320" panose="02030504000101010101" pitchFamily="18" charset="-127"/>
              </a:rPr>
              <a:t>50s</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32" name="직사각형 31"/>
          <p:cNvSpPr/>
          <p:nvPr/>
        </p:nvSpPr>
        <p:spPr>
          <a:xfrm>
            <a:off x="4214154"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60s,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b="1" dirty="0" smtClean="0">
                <a:solidFill>
                  <a:srgbClr val="FFC000"/>
                </a:solidFill>
                <a:latin typeface="-윤고딕320" panose="02030504000101010101" pitchFamily="18" charset="-127"/>
                <a:ea typeface="-윤고딕320" panose="02030504000101010101" pitchFamily="18" charset="-127"/>
              </a:rPr>
              <a:t>80s</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33" name="직사각형 32"/>
          <p:cNvSpPr/>
          <p:nvPr/>
        </p:nvSpPr>
        <p:spPr>
          <a:xfrm>
            <a:off x="6149782"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TS: </a:t>
            </a:r>
            <a:r>
              <a:rPr lang="en-US" altLang="ko-KR" b="1" dirty="0" smtClean="0">
                <a:solidFill>
                  <a:srgbClr val="FFC000"/>
                </a:solidFill>
                <a:latin typeface="-윤고딕320" panose="02030504000101010101" pitchFamily="18" charset="-127"/>
                <a:ea typeface="-윤고딕320" panose="02030504000101010101" pitchFamily="18" charset="-127"/>
              </a:rPr>
              <a:t>30s</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36" name="직사각형 35"/>
          <p:cNvSpPr/>
          <p:nvPr/>
        </p:nvSpPr>
        <p:spPr>
          <a:xfrm>
            <a:off x="8085410" y="3442637"/>
            <a:ext cx="183600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80s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37" name="직사각형 36"/>
          <p:cNvSpPr/>
          <p:nvPr/>
        </p:nvSpPr>
        <p:spPr>
          <a:xfrm>
            <a:off x="10021038" y="3442637"/>
            <a:ext cx="183600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1703241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다리꼴 3"/>
          <p:cNvSpPr/>
          <p:nvPr/>
        </p:nvSpPr>
        <p:spPr>
          <a:xfrm>
            <a:off x="0" y="0"/>
            <a:ext cx="12192000" cy="6858000"/>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343" y="2132844"/>
            <a:ext cx="1648171" cy="1470948"/>
          </a:xfrm>
          <a:prstGeom prst="rect">
            <a:avLst/>
          </a:prstGeom>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2967" y="1900804"/>
            <a:ext cx="1152782" cy="1935028"/>
          </a:xfrm>
          <a:prstGeom prst="rect">
            <a:avLst/>
          </a:prstGeom>
        </p:spPr>
      </p:pic>
      <p:sp>
        <p:nvSpPr>
          <p:cNvPr id="18" name="직사각형 17"/>
          <p:cNvSpPr/>
          <p:nvPr/>
        </p:nvSpPr>
        <p:spPr>
          <a:xfrm>
            <a:off x="334964" y="4095536"/>
            <a:ext cx="11522074" cy="17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타원 18"/>
          <p:cNvSpPr/>
          <p:nvPr/>
        </p:nvSpPr>
        <p:spPr>
          <a:xfrm>
            <a:off x="1344439"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334016"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7323593" y="3931253"/>
            <a:ext cx="531672" cy="531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10313170" y="3931253"/>
            <a:ext cx="531672" cy="53167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3318679"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Ideation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Prototyping</a:t>
            </a:r>
          </a:p>
        </p:txBody>
      </p:sp>
      <p:sp>
        <p:nvSpPr>
          <p:cNvPr id="26" name="TextBox 25"/>
          <p:cNvSpPr txBox="1"/>
          <p:nvPr/>
        </p:nvSpPr>
        <p:spPr>
          <a:xfrm>
            <a:off x="6308255"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Pilot Study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Design Revision</a:t>
            </a:r>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28" name="TextBox 27"/>
          <p:cNvSpPr txBox="1"/>
          <p:nvPr/>
        </p:nvSpPr>
        <p:spPr>
          <a:xfrm>
            <a:off x="9297833" y="4850765"/>
            <a:ext cx="2562345" cy="369332"/>
          </a:xfrm>
          <a:prstGeom prst="rect">
            <a:avLst/>
          </a:prstGeom>
          <a:noFill/>
        </p:spPr>
        <p:txBody>
          <a:bodyPr wrap="square" lIns="0" tIns="0" rIns="0" bIns="0" rtlCol="0">
            <a:spAutoFit/>
          </a:bodyPr>
          <a:lstStyle/>
          <a:p>
            <a:pPr algn="ctr"/>
            <a:r>
              <a:rPr lang="en-US" altLang="ko-KR" sz="2400" dirty="0" smtClean="0">
                <a:solidFill>
                  <a:srgbClr val="FFC000"/>
                </a:solidFill>
                <a:latin typeface="-윤고딕320" panose="02030504000101010101" pitchFamily="18" charset="-127"/>
                <a:ea typeface="-윤고딕320" panose="02030504000101010101" pitchFamily="18" charset="-127"/>
              </a:rPr>
              <a:t>User Study</a:t>
            </a:r>
            <a:endParaRPr lang="ko-KR" altLang="en-US" sz="2400" dirty="0">
              <a:solidFill>
                <a:srgbClr val="FFC000"/>
              </a:solidFill>
              <a:latin typeface="-윤고딕320" panose="02030504000101010101" pitchFamily="18" charset="-127"/>
              <a:ea typeface="-윤고딕320" panose="02030504000101010101" pitchFamily="18" charset="-127"/>
            </a:endParaRPr>
          </a:p>
        </p:txBody>
      </p:sp>
      <p:sp>
        <p:nvSpPr>
          <p:cNvPr id="30" name="사다리꼴 3"/>
          <p:cNvSpPr/>
          <p:nvPr/>
        </p:nvSpPr>
        <p:spPr>
          <a:xfrm>
            <a:off x="334963" y="559905"/>
            <a:ext cx="3855072" cy="607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342899" y="489872"/>
            <a:ext cx="4692087" cy="677108"/>
          </a:xfrm>
          <a:prstGeom prst="rect">
            <a:avLst/>
          </a:prstGeom>
          <a:noFill/>
        </p:spPr>
        <p:txBody>
          <a:bodyPr wrap="square" lIns="0" tIns="0" rIns="0" bIns="0" rtlCol="0">
            <a:spAutoFit/>
          </a:bodyPr>
          <a:lstStyle/>
          <a:p>
            <a:r>
              <a:rPr lang="en-US" altLang="ko-KR" sz="4400" dirty="0" smtClean="0">
                <a:solidFill>
                  <a:srgbClr val="00549D"/>
                </a:solidFill>
                <a:latin typeface="-윤고딕320" panose="02030504000101010101" pitchFamily="18" charset="-127"/>
                <a:ea typeface="-윤고딕320" panose="02030504000101010101" pitchFamily="18" charset="-127"/>
              </a:rPr>
              <a:t>Design Process</a:t>
            </a:r>
            <a:endParaRPr lang="ko-KR" altLang="en-US" sz="4400" dirty="0">
              <a:solidFill>
                <a:srgbClr val="00549D"/>
              </a:solidFill>
              <a:latin typeface="-윤고딕320" panose="02030504000101010101" pitchFamily="18" charset="-127"/>
              <a:ea typeface="-윤고딕320" panose="02030504000101010101" pitchFamily="18" charset="-127"/>
            </a:endParaRPr>
          </a:p>
        </p:txBody>
      </p:sp>
      <p:sp>
        <p:nvSpPr>
          <p:cNvPr id="32" name="직사각형 31"/>
          <p:cNvSpPr/>
          <p:nvPr/>
        </p:nvSpPr>
        <p:spPr>
          <a:xfrm>
            <a:off x="335360" y="402764"/>
            <a:ext cx="1081483" cy="139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그림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33" y="1969501"/>
            <a:ext cx="1591883" cy="1797635"/>
          </a:xfrm>
          <a:prstGeom prst="rect">
            <a:avLst/>
          </a:prstGeom>
        </p:spPr>
      </p:pic>
      <p:sp>
        <p:nvSpPr>
          <p:cNvPr id="35" name="TextBox 34"/>
          <p:cNvSpPr txBox="1"/>
          <p:nvPr/>
        </p:nvSpPr>
        <p:spPr>
          <a:xfrm>
            <a:off x="329103" y="4850765"/>
            <a:ext cx="2562345" cy="738664"/>
          </a:xfrm>
          <a:prstGeom prst="rect">
            <a:avLst/>
          </a:prstGeom>
          <a:noFill/>
        </p:spPr>
        <p:txBody>
          <a:bodyPr wrap="square" lIns="0" tIns="0" rIns="0" bIns="0" rtlCol="0">
            <a:spAutoFit/>
          </a:bodyPr>
          <a:lstStyle/>
          <a:p>
            <a:pPr algn="ctr"/>
            <a:r>
              <a:rPr lang="en-US" altLang="ko-KR" sz="2400" dirty="0" smtClean="0">
                <a:solidFill>
                  <a:schemeClr val="bg1"/>
                </a:solidFill>
                <a:latin typeface="-윤고딕320" panose="02030504000101010101" pitchFamily="18" charset="-127"/>
                <a:ea typeface="-윤고딕320" panose="02030504000101010101" pitchFamily="18" charset="-127"/>
              </a:rPr>
              <a:t>Expert Interviews </a:t>
            </a:r>
          </a:p>
          <a:p>
            <a:pPr algn="ctr"/>
            <a:r>
              <a:rPr lang="en-US" altLang="ko-KR" sz="2400" dirty="0" smtClean="0">
                <a:solidFill>
                  <a:schemeClr val="bg1"/>
                </a:solidFill>
                <a:latin typeface="-윤고딕320" panose="02030504000101010101" pitchFamily="18" charset="-127"/>
                <a:ea typeface="-윤고딕320" panose="02030504000101010101" pitchFamily="18" charset="-127"/>
              </a:rPr>
              <a:t>/ Observation</a:t>
            </a:r>
          </a:p>
        </p:txBody>
      </p:sp>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020" y="2131537"/>
            <a:ext cx="1609119" cy="1457111"/>
          </a:xfrm>
          <a:prstGeom prst="rect">
            <a:avLst/>
          </a:prstGeom>
        </p:spPr>
      </p:pic>
    </p:spTree>
    <p:extLst>
      <p:ext uri="{BB962C8B-B14F-4D97-AF65-F5344CB8AC3E}">
        <p14:creationId xmlns:p14="http://schemas.microsoft.com/office/powerpoint/2010/main" val="22149147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3" name="직사각형 32"/>
          <p:cNvSpPr/>
          <p:nvPr/>
        </p:nvSpPr>
        <p:spPr>
          <a:xfrm>
            <a:off x="0" y="3192330"/>
            <a:ext cx="12192000" cy="1554493"/>
          </a:xfrm>
          <a:prstGeom prst="rect">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noAutofit/>
          </a:bodyPr>
          <a:lstStyle/>
          <a:p>
            <a:endParaRPr lang="ko-KR" altLang="en-US" sz="2400" dirty="0">
              <a:solidFill>
                <a:schemeClr val="bg1"/>
              </a:solidFill>
              <a:latin typeface="-윤고딕320" panose="02030504000101010101" pitchFamily="18" charset="-127"/>
              <a:ea typeface="-윤고딕320" panose="02030504000101010101" pitchFamily="18" charset="-127"/>
            </a:endParaRPr>
          </a:p>
        </p:txBody>
      </p:sp>
      <p:sp>
        <p:nvSpPr>
          <p:cNvPr id="8" name="사다리꼴 3"/>
          <p:cNvSpPr/>
          <p:nvPr/>
        </p:nvSpPr>
        <p:spPr>
          <a:xfrm>
            <a:off x="334963" y="549275"/>
            <a:ext cx="2773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899" y="479242"/>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335360" y="3921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323532" y="3442637"/>
            <a:ext cx="1571627" cy="1053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spc="-150" dirty="0" smtClean="0">
                <a:solidFill>
                  <a:schemeClr val="tx1"/>
                </a:solidFill>
                <a:latin typeface="-윤고딕320" panose="02030504000101010101" pitchFamily="18" charset="-127"/>
                <a:ea typeface="-윤고딕320" panose="02030504000101010101" pitchFamily="18" charset="-127"/>
              </a:rPr>
              <a:t>Recruiting </a:t>
            </a:r>
          </a:p>
          <a:p>
            <a:pPr algn="ctr"/>
            <a:r>
              <a:rPr lang="en-US" altLang="ko-KR" sz="2400" spc="-150" dirty="0" smtClean="0">
                <a:solidFill>
                  <a:schemeClr val="tx1"/>
                </a:solidFill>
                <a:latin typeface="-윤고딕320" panose="02030504000101010101" pitchFamily="18" charset="-127"/>
                <a:ea typeface="-윤고딕320" panose="02030504000101010101" pitchFamily="18" charset="-127"/>
              </a:rPr>
              <a:t>11 swimmers</a:t>
            </a:r>
            <a:endParaRPr lang="ko-KR" altLang="en-US" sz="2400" spc="-150" dirty="0">
              <a:solidFill>
                <a:schemeClr val="tx1"/>
              </a:solidFill>
              <a:latin typeface="-윤고딕320" panose="02030504000101010101" pitchFamily="18" charset="-127"/>
              <a:ea typeface="-윤고딕320" panose="02030504000101010101" pitchFamily="18" charset="-127"/>
            </a:endParaRPr>
          </a:p>
        </p:txBody>
      </p:sp>
      <p:sp>
        <p:nvSpPr>
          <p:cNvPr id="12" name="직사각형 11"/>
          <p:cNvSpPr/>
          <p:nvPr/>
        </p:nvSpPr>
        <p:spPr>
          <a:xfrm>
            <a:off x="3644712" y="3442637"/>
            <a:ext cx="157212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1</a:t>
            </a:r>
            <a:r>
              <a:rPr lang="en-US" altLang="ko-KR" sz="2400" baseline="30000" dirty="0" smtClean="0">
                <a:latin typeface="-윤고딕320" panose="02030504000101010101" pitchFamily="18" charset="-127"/>
                <a:ea typeface="-윤고딕320" panose="02030504000101010101" pitchFamily="18" charset="-127"/>
              </a:rPr>
              <a:t>st</a:t>
            </a:r>
            <a:r>
              <a:rPr lang="en-US" altLang="ko-KR" sz="2400" dirty="0" smtClean="0">
                <a:latin typeface="-윤고딕320" panose="02030504000101010101" pitchFamily="18" charset="-127"/>
                <a:ea typeface="-윤고딕320" panose="02030504000101010101" pitchFamily="18" charset="-127"/>
              </a:rPr>
              <a:t> Round</a:t>
            </a:r>
          </a:p>
          <a:p>
            <a:pPr algn="ctr"/>
            <a:r>
              <a:rPr lang="en-US" altLang="ko-KR" dirty="0" smtClean="0">
                <a:latin typeface="-윤고딕320" panose="02030504000101010101" pitchFamily="18" charset="-127"/>
                <a:ea typeface="-윤고딕320" panose="02030504000101010101" pitchFamily="18" charset="-127"/>
              </a:rPr>
              <a:t>(CO: 60s, TR: 60s, TS: 90s)</a:t>
            </a:r>
            <a:endParaRPr lang="ko-KR" altLang="en-US" dirty="0">
              <a:latin typeface="-윤고딕320" panose="02030504000101010101" pitchFamily="18" charset="-127"/>
              <a:ea typeface="-윤고딕320" panose="02030504000101010101" pitchFamily="18" charset="-127"/>
            </a:endParaRPr>
          </a:p>
        </p:txBody>
      </p:sp>
      <p:sp>
        <p:nvSpPr>
          <p:cNvPr id="13" name="직사각형 12"/>
          <p:cNvSpPr/>
          <p:nvPr/>
        </p:nvSpPr>
        <p:spPr>
          <a:xfrm>
            <a:off x="5305795" y="3442637"/>
            <a:ext cx="157212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latin typeface="-윤고딕320" panose="02030504000101010101" pitchFamily="18" charset="-127"/>
                <a:ea typeface="-윤고딕320" panose="02030504000101010101" pitchFamily="18" charset="-127"/>
              </a:rPr>
              <a:t>2</a:t>
            </a:r>
            <a:r>
              <a:rPr lang="en-US" altLang="ko-KR" sz="2400" baseline="30000" dirty="0" smtClean="0">
                <a:latin typeface="-윤고딕320" panose="02030504000101010101" pitchFamily="18" charset="-127"/>
                <a:ea typeface="-윤고딕320" panose="02030504000101010101" pitchFamily="18" charset="-127"/>
              </a:rPr>
              <a:t>nd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a:t>
            </a:r>
            <a:r>
              <a:rPr lang="en-US" altLang="ko-KR" dirty="0" smtClean="0">
                <a:latin typeface="-윤고딕320" panose="02030504000101010101" pitchFamily="18" charset="-127"/>
                <a:ea typeface="-윤고딕320" panose="02030504000101010101" pitchFamily="18" charset="-127"/>
              </a:rPr>
              <a:t>40s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90s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120s)</a:t>
            </a:r>
            <a:endParaRPr lang="ko-KR" altLang="en-US" dirty="0">
              <a:latin typeface="-윤고딕320" panose="02030504000101010101" pitchFamily="18" charset="-127"/>
              <a:ea typeface="-윤고딕320" panose="02030504000101010101" pitchFamily="18" charset="-127"/>
            </a:endParaRPr>
          </a:p>
        </p:txBody>
      </p:sp>
      <p:sp>
        <p:nvSpPr>
          <p:cNvPr id="14" name="직사각형 13"/>
          <p:cNvSpPr/>
          <p:nvPr/>
        </p:nvSpPr>
        <p:spPr>
          <a:xfrm>
            <a:off x="6966878" y="3442637"/>
            <a:ext cx="157212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3</a:t>
            </a:r>
            <a:r>
              <a:rPr lang="en-US" altLang="ko-KR" sz="2400" baseline="30000" dirty="0" smtClean="0">
                <a:latin typeface="-윤고딕320" panose="02030504000101010101" pitchFamily="18" charset="-127"/>
                <a:ea typeface="-윤고딕320" panose="02030504000101010101" pitchFamily="18" charset="-127"/>
              </a:rPr>
              <a:t>rd</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a:t>
            </a:r>
            <a:r>
              <a:rPr lang="en-US" altLang="ko-KR" dirty="0" smtClean="0">
                <a:latin typeface="-윤고딕320" panose="02030504000101010101" pitchFamily="18" charset="-127"/>
                <a:ea typeface="-윤고딕320" panose="02030504000101010101" pitchFamily="18" charset="-127"/>
              </a:rPr>
              <a:t>0s</a:t>
            </a:r>
            <a:r>
              <a:rPr lang="en-US" altLang="ko-KR" dirty="0">
                <a:latin typeface="-윤고딕320" panose="02030504000101010101" pitchFamily="18" charset="-127"/>
                <a:ea typeface="-윤고딕320" panose="02030504000101010101" pitchFamily="18" charset="-127"/>
              </a:rPr>
              <a:t>, TR: 9</a:t>
            </a:r>
            <a:r>
              <a:rPr lang="en-US" altLang="ko-KR" dirty="0" smtClean="0">
                <a:latin typeface="-윤고딕320" panose="02030504000101010101" pitchFamily="18" charset="-127"/>
                <a:ea typeface="-윤고딕320" panose="02030504000101010101" pitchFamily="18" charset="-127"/>
              </a:rPr>
              <a:t>0s</a:t>
            </a:r>
            <a:r>
              <a:rPr lang="en-US" altLang="ko-KR" dirty="0">
                <a:latin typeface="-윤고딕320" panose="02030504000101010101" pitchFamily="18" charset="-127"/>
                <a:ea typeface="-윤고딕320" panose="02030504000101010101" pitchFamily="18" charset="-127"/>
              </a:rPr>
              <a:t>, TS: 9</a:t>
            </a:r>
            <a:r>
              <a:rPr lang="en-US" altLang="ko-KR" dirty="0" smtClean="0">
                <a:latin typeface="-윤고딕320" panose="02030504000101010101" pitchFamily="18" charset="-127"/>
                <a:ea typeface="-윤고딕320" panose="02030504000101010101" pitchFamily="18" charset="-127"/>
              </a:rPr>
              <a:t>0s)</a:t>
            </a:r>
            <a:endParaRPr lang="ko-KR" altLang="en-US" dirty="0">
              <a:latin typeface="-윤고딕320" panose="02030504000101010101" pitchFamily="18" charset="-127"/>
              <a:ea typeface="-윤고딕320" panose="02030504000101010101" pitchFamily="18" charset="-127"/>
            </a:endParaRPr>
          </a:p>
        </p:txBody>
      </p:sp>
      <p:sp>
        <p:nvSpPr>
          <p:cNvPr id="15" name="직사각형 14"/>
          <p:cNvSpPr/>
          <p:nvPr/>
        </p:nvSpPr>
        <p:spPr>
          <a:xfrm>
            <a:off x="8627961" y="3442637"/>
            <a:ext cx="1572120" cy="1053878"/>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a:latin typeface="-윤고딕320" panose="02030504000101010101" pitchFamily="18" charset="-127"/>
                <a:ea typeface="-윤고딕320" panose="02030504000101010101" pitchFamily="18" charset="-127"/>
              </a:rPr>
              <a:t>4</a:t>
            </a:r>
            <a:r>
              <a:rPr lang="en-US" altLang="ko-KR" sz="2400" baseline="30000" dirty="0" smtClean="0">
                <a:latin typeface="-윤고딕320" panose="02030504000101010101" pitchFamily="18" charset="-127"/>
                <a:ea typeface="-윤고딕320" panose="02030504000101010101" pitchFamily="18" charset="-127"/>
              </a:rPr>
              <a:t>th</a:t>
            </a:r>
            <a:r>
              <a:rPr lang="en-US" altLang="ko-KR" sz="2400" dirty="0" smtClean="0">
                <a:latin typeface="-윤고딕320" panose="02030504000101010101" pitchFamily="18" charset="-127"/>
                <a:ea typeface="-윤고딕320" panose="02030504000101010101" pitchFamily="18" charset="-127"/>
              </a:rPr>
              <a:t> </a:t>
            </a:r>
            <a:r>
              <a:rPr lang="en-US" altLang="ko-KR" sz="2400" dirty="0">
                <a:latin typeface="-윤고딕320" panose="02030504000101010101" pitchFamily="18" charset="-127"/>
                <a:ea typeface="-윤고딕320" panose="02030504000101010101" pitchFamily="18" charset="-127"/>
              </a:rPr>
              <a:t>Round</a:t>
            </a:r>
          </a:p>
          <a:p>
            <a:pPr algn="ctr"/>
            <a:r>
              <a:rPr lang="en-US" altLang="ko-KR" dirty="0">
                <a:latin typeface="-윤고딕320" panose="02030504000101010101" pitchFamily="18" charset="-127"/>
                <a:ea typeface="-윤고딕320" panose="02030504000101010101" pitchFamily="18" charset="-127"/>
              </a:rPr>
              <a:t>(CO: 6</a:t>
            </a:r>
            <a:r>
              <a:rPr lang="en-US" altLang="ko-KR" dirty="0" smtClean="0">
                <a:latin typeface="-윤고딕320" panose="02030504000101010101" pitchFamily="18" charset="-127"/>
                <a:ea typeface="-윤고딕320" panose="02030504000101010101" pitchFamily="18" charset="-127"/>
              </a:rPr>
              <a:t>0s</a:t>
            </a:r>
            <a:r>
              <a:rPr lang="en-US" altLang="ko-KR" dirty="0">
                <a:latin typeface="-윤고딕320" panose="02030504000101010101" pitchFamily="18" charset="-127"/>
                <a:ea typeface="-윤고딕320" panose="02030504000101010101" pitchFamily="18" charset="-127"/>
              </a:rPr>
              <a:t>, TR: </a:t>
            </a:r>
            <a:r>
              <a:rPr lang="en-US" altLang="ko-KR" dirty="0" smtClean="0">
                <a:latin typeface="-윤고딕320" panose="02030504000101010101" pitchFamily="18" charset="-127"/>
                <a:ea typeface="-윤고딕320" panose="02030504000101010101" pitchFamily="18" charset="-127"/>
              </a:rPr>
              <a:t>120s</a:t>
            </a:r>
            <a:r>
              <a:rPr lang="en-US" altLang="ko-KR" dirty="0">
                <a:latin typeface="-윤고딕320" panose="02030504000101010101" pitchFamily="18" charset="-127"/>
                <a:ea typeface="-윤고딕320" panose="02030504000101010101" pitchFamily="18" charset="-127"/>
              </a:rPr>
              <a:t>, TS: </a:t>
            </a:r>
            <a:r>
              <a:rPr lang="en-US" altLang="ko-KR" dirty="0" smtClean="0">
                <a:latin typeface="-윤고딕320" panose="02030504000101010101" pitchFamily="18" charset="-127"/>
                <a:ea typeface="-윤고딕320" panose="02030504000101010101" pitchFamily="18" charset="-127"/>
              </a:rPr>
              <a:t>-)</a:t>
            </a:r>
            <a:endParaRPr lang="ko-KR" altLang="en-US" dirty="0">
              <a:latin typeface="-윤고딕320" panose="02030504000101010101" pitchFamily="18" charset="-127"/>
              <a:ea typeface="-윤고딕320" panose="02030504000101010101" pitchFamily="18" charset="-127"/>
            </a:endParaRPr>
          </a:p>
        </p:txBody>
      </p:sp>
      <p:sp>
        <p:nvSpPr>
          <p:cNvPr id="16" name="직사각형 15"/>
          <p:cNvSpPr/>
          <p:nvPr/>
        </p:nvSpPr>
        <p:spPr>
          <a:xfrm>
            <a:off x="10289046" y="3442637"/>
            <a:ext cx="1572120" cy="10538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dirty="0" smtClean="0">
                <a:solidFill>
                  <a:schemeClr val="tx1"/>
                </a:solidFill>
                <a:latin typeface="-윤고딕320" panose="02030504000101010101" pitchFamily="18" charset="-127"/>
                <a:ea typeface="-윤고딕320" panose="02030504000101010101" pitchFamily="18" charset="-127"/>
              </a:rPr>
              <a:t>Group interviews</a:t>
            </a:r>
            <a:endParaRPr lang="ko-KR" altLang="en-US" sz="2400" dirty="0">
              <a:solidFill>
                <a:schemeClr val="tx1"/>
              </a:solidFill>
              <a:latin typeface="-윤고딕320" panose="02030504000101010101" pitchFamily="18" charset="-127"/>
              <a:ea typeface="-윤고딕320" panose="02030504000101010101" pitchFamily="18" charset="-127"/>
            </a:endParaRPr>
          </a:p>
        </p:txBody>
      </p:sp>
      <p:sp>
        <p:nvSpPr>
          <p:cNvPr id="23" name="직사각형 22"/>
          <p:cNvSpPr/>
          <p:nvPr/>
        </p:nvSpPr>
        <p:spPr>
          <a:xfrm>
            <a:off x="1984122" y="3442637"/>
            <a:ext cx="1571627" cy="4882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spc="-150" dirty="0" smtClean="0">
                <a:solidFill>
                  <a:schemeClr val="tx1"/>
                </a:solidFill>
                <a:latin typeface="-윤고딕320" panose="02030504000101010101" pitchFamily="18" charset="-127"/>
                <a:ea typeface="-윤고딕320" panose="02030504000101010101" pitchFamily="18" charset="-127"/>
              </a:rPr>
              <a:t>6 members</a:t>
            </a:r>
          </a:p>
        </p:txBody>
      </p:sp>
      <p:sp>
        <p:nvSpPr>
          <p:cNvPr id="24" name="직사각형 23"/>
          <p:cNvSpPr/>
          <p:nvPr/>
        </p:nvSpPr>
        <p:spPr>
          <a:xfrm>
            <a:off x="1984120" y="4008220"/>
            <a:ext cx="1571627" cy="4882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ko-KR" sz="2400" spc="-150" dirty="0" smtClean="0">
                <a:solidFill>
                  <a:schemeClr val="tx1"/>
                </a:solidFill>
                <a:latin typeface="-윤고딕320" panose="02030504000101010101" pitchFamily="18" charset="-127"/>
                <a:ea typeface="-윤고딕320" panose="02030504000101010101" pitchFamily="18" charset="-127"/>
              </a:rPr>
              <a:t>5 members</a:t>
            </a:r>
          </a:p>
        </p:txBody>
      </p:sp>
      <p:sp>
        <p:nvSpPr>
          <p:cNvPr id="25" name="직사각형 24"/>
          <p:cNvSpPr/>
          <p:nvPr/>
        </p:nvSpPr>
        <p:spPr>
          <a:xfrm>
            <a:off x="487760" y="544534"/>
            <a:ext cx="1081483" cy="1184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707100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사다리꼴 3"/>
          <p:cNvSpPr/>
          <p:nvPr/>
        </p:nvSpPr>
        <p:spPr>
          <a:xfrm>
            <a:off x="334963" y="549275"/>
            <a:ext cx="2773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899" y="479242"/>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1" y="1988820"/>
            <a:ext cx="12192000" cy="48612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487760" y="544534"/>
            <a:ext cx="1081483" cy="1184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487760" y="5445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2739613"/>
            <a:ext cx="11528577" cy="3016210"/>
          </a:xfrm>
          <a:prstGeom prst="rect">
            <a:avLst/>
          </a:prstGeom>
          <a:noFill/>
        </p:spPr>
        <p:txBody>
          <a:bodyPr wrap="square" lIns="360000" tIns="0" rIns="360000" bIns="0" rtlCol="0">
            <a:spAutoFit/>
          </a:bodyPr>
          <a:lstStyle/>
          <a:p>
            <a:r>
              <a:rPr lang="en-US" altLang="ko-KR" sz="2800" i="1" spc="-150" dirty="0" smtClean="0">
                <a:solidFill>
                  <a:schemeClr val="bg1"/>
                </a:solidFill>
                <a:latin typeface="-윤고딕320" panose="02030504000101010101" pitchFamily="18" charset="-127"/>
                <a:ea typeface="-윤고딕320" panose="02030504000101010101" pitchFamily="18" charset="-127"/>
              </a:rPr>
              <a:t>“Even </a:t>
            </a:r>
            <a:r>
              <a:rPr lang="en-US" altLang="ko-KR" sz="2800" i="1" spc="-150" dirty="0">
                <a:solidFill>
                  <a:schemeClr val="bg1"/>
                </a:solidFill>
                <a:latin typeface="-윤고딕320" panose="02030504000101010101" pitchFamily="18" charset="-127"/>
                <a:ea typeface="-윤고딕320" panose="02030504000101010101" pitchFamily="18" charset="-127"/>
              </a:rPr>
              <a:t>though each player used </a:t>
            </a:r>
            <a:r>
              <a:rPr lang="en-US" altLang="ko-KR" sz="2800" i="1" spc="-150" dirty="0" smtClean="0">
                <a:solidFill>
                  <a:schemeClr val="bg1"/>
                </a:solidFill>
                <a:latin typeface="-윤고딕320" panose="02030504000101010101" pitchFamily="18" charset="-127"/>
                <a:ea typeface="-윤고딕320" panose="02030504000101010101" pitchFamily="18" charset="-127"/>
              </a:rPr>
              <a:t>a separate </a:t>
            </a:r>
            <a:r>
              <a:rPr lang="en-US" altLang="ko-KR" sz="2800" i="1" spc="-150" dirty="0">
                <a:solidFill>
                  <a:schemeClr val="bg1"/>
                </a:solidFill>
                <a:latin typeface="-윤고딕320" panose="02030504000101010101" pitchFamily="18" charset="-127"/>
                <a:ea typeface="-윤고딕320" panose="02030504000101010101" pitchFamily="18" charset="-127"/>
              </a:rPr>
              <a:t>lane, it [</a:t>
            </a:r>
            <a:r>
              <a:rPr lang="en-US" altLang="ko-KR" sz="2800" i="1" spc="-150" dirty="0" err="1">
                <a:solidFill>
                  <a:schemeClr val="bg1"/>
                </a:solidFill>
                <a:latin typeface="-윤고딕320" panose="02030504000101010101" pitchFamily="18" charset="-127"/>
                <a:ea typeface="-윤고딕320" panose="02030504000101010101" pitchFamily="18" charset="-127"/>
              </a:rPr>
              <a:t>SwimTrain</a:t>
            </a:r>
            <a:r>
              <a:rPr lang="en-US" altLang="ko-KR" sz="2800" i="1" spc="-150" dirty="0">
                <a:solidFill>
                  <a:schemeClr val="bg1"/>
                </a:solidFill>
                <a:latin typeface="-윤고딕320" panose="02030504000101010101" pitchFamily="18" charset="-127"/>
                <a:ea typeface="-윤고딕320" panose="02030504000101010101" pitchFamily="18" charset="-127"/>
              </a:rPr>
              <a:t>] felt </a:t>
            </a:r>
            <a:r>
              <a:rPr lang="en-US" altLang="ko-KR" sz="2800" i="1" spc="-150" dirty="0" smtClean="0">
                <a:solidFill>
                  <a:schemeClr val="bg1"/>
                </a:solidFill>
                <a:latin typeface="-윤고딕320" panose="02030504000101010101" pitchFamily="18" charset="-127"/>
                <a:ea typeface="-윤고딕320" panose="02030504000101010101" pitchFamily="18" charset="-127"/>
              </a:rPr>
              <a:t>like </a:t>
            </a:r>
            <a:r>
              <a:rPr lang="en-US" altLang="ko-KR" sz="2800" i="1" spc="-150" dirty="0" smtClean="0">
                <a:solidFill>
                  <a:srgbClr val="FFC000"/>
                </a:solidFill>
                <a:latin typeface="-윤고딕320" panose="02030504000101010101" pitchFamily="18" charset="-127"/>
                <a:ea typeface="-윤고딕320" panose="02030504000101010101" pitchFamily="18" charset="-127"/>
              </a:rPr>
              <a:t>swimming </a:t>
            </a:r>
            <a:r>
              <a:rPr lang="en-US" altLang="ko-KR" sz="2800" i="1" spc="-150" dirty="0">
                <a:solidFill>
                  <a:srgbClr val="FFC000"/>
                </a:solidFill>
                <a:latin typeface="-윤고딕320" panose="02030504000101010101" pitchFamily="18" charset="-127"/>
                <a:ea typeface="-윤고딕320" panose="02030504000101010101" pitchFamily="18" charset="-127"/>
              </a:rPr>
              <a:t>in a </a:t>
            </a:r>
            <a:r>
              <a:rPr lang="en-US" altLang="ko-KR" sz="2800" i="1" spc="-150" dirty="0" smtClean="0">
                <a:solidFill>
                  <a:srgbClr val="FFC000"/>
                </a:solidFill>
                <a:latin typeface="-윤고딕320" panose="02030504000101010101" pitchFamily="18" charset="-127"/>
                <a:ea typeface="-윤고딕320" panose="02030504000101010101" pitchFamily="18" charset="-127"/>
              </a:rPr>
              <a:t>single lane </a:t>
            </a:r>
            <a:r>
              <a:rPr lang="en-US" altLang="ko-KR" sz="2800" i="1" spc="-150" dirty="0">
                <a:solidFill>
                  <a:srgbClr val="FFC000"/>
                </a:solidFill>
                <a:latin typeface="-윤고딕320" panose="02030504000101010101" pitchFamily="18" charset="-127"/>
                <a:ea typeface="-윤고딕320" panose="02030504000101010101" pitchFamily="18" charset="-127"/>
              </a:rPr>
              <a:t>all together </a:t>
            </a:r>
            <a:r>
              <a:rPr lang="en-US" altLang="ko-KR" sz="2800" i="1" spc="-150" dirty="0">
                <a:solidFill>
                  <a:schemeClr val="bg1"/>
                </a:solidFill>
                <a:latin typeface="-윤고딕320" panose="02030504000101010101" pitchFamily="18" charset="-127"/>
                <a:ea typeface="-윤고딕320" panose="02030504000101010101" pitchFamily="18" charset="-127"/>
              </a:rPr>
              <a:t>[...] Since it kept announcing </a:t>
            </a:r>
            <a:r>
              <a:rPr lang="en-US" altLang="ko-KR" sz="2800" i="1" spc="-150" dirty="0" smtClean="0">
                <a:solidFill>
                  <a:schemeClr val="bg1"/>
                </a:solidFill>
                <a:latin typeface="-윤고딕320" panose="02030504000101010101" pitchFamily="18" charset="-127"/>
                <a:ea typeface="-윤고딕320" panose="02030504000101010101" pitchFamily="18" charset="-127"/>
              </a:rPr>
              <a:t>the nicknames, it </a:t>
            </a:r>
            <a:r>
              <a:rPr lang="en-US" altLang="ko-KR" sz="2800" i="1" spc="-150" dirty="0">
                <a:solidFill>
                  <a:schemeClr val="bg1"/>
                </a:solidFill>
                <a:latin typeface="-윤고딕320" panose="02030504000101010101" pitchFamily="18" charset="-127"/>
                <a:ea typeface="-윤고딕320" panose="02030504000101010101" pitchFamily="18" charset="-127"/>
              </a:rPr>
              <a:t>made me wonder who that person was</a:t>
            </a:r>
            <a:r>
              <a:rPr lang="en-US" altLang="ko-KR" sz="2800" i="1" spc="-150" dirty="0" smtClean="0">
                <a:solidFill>
                  <a:schemeClr val="bg1"/>
                </a:solidFill>
                <a:latin typeface="-윤고딕320" panose="02030504000101010101" pitchFamily="18" charset="-127"/>
                <a:ea typeface="-윤고딕320" panose="02030504000101010101" pitchFamily="18" charset="-127"/>
              </a:rPr>
              <a:t>.”- P8</a:t>
            </a:r>
          </a:p>
          <a:p>
            <a:endParaRPr lang="en-US" altLang="ko-KR" sz="2800" i="1" spc="-150" dirty="0">
              <a:solidFill>
                <a:schemeClr val="bg1"/>
              </a:solidFill>
              <a:latin typeface="-윤고딕320" panose="02030504000101010101" pitchFamily="18" charset="-127"/>
              <a:ea typeface="-윤고딕320" panose="02030504000101010101" pitchFamily="18" charset="-127"/>
            </a:endParaRPr>
          </a:p>
          <a:p>
            <a:r>
              <a:rPr lang="en-US" altLang="ko-KR" sz="2800" i="1" dirty="0">
                <a:solidFill>
                  <a:schemeClr val="bg1"/>
                </a:solidFill>
                <a:latin typeface="-윤고딕320" panose="02030504000101010101" pitchFamily="18" charset="-127"/>
                <a:ea typeface="-윤고딕320" panose="02030504000101010101" pitchFamily="18" charset="-127"/>
              </a:rPr>
              <a:t>“This game allowed me to feel like I was swimming </a:t>
            </a:r>
            <a:r>
              <a:rPr lang="en-US" altLang="ko-KR" sz="2800" i="1" dirty="0" smtClean="0">
                <a:solidFill>
                  <a:schemeClr val="bg1"/>
                </a:solidFill>
                <a:latin typeface="-윤고딕320" panose="02030504000101010101" pitchFamily="18" charset="-127"/>
                <a:ea typeface="-윤고딕320" panose="02030504000101010101" pitchFamily="18" charset="-127"/>
              </a:rPr>
              <a:t>together with </a:t>
            </a:r>
            <a:r>
              <a:rPr lang="en-US" altLang="ko-KR" sz="2800" i="1" dirty="0">
                <a:solidFill>
                  <a:schemeClr val="bg1"/>
                </a:solidFill>
                <a:latin typeface="-윤고딕320" panose="02030504000101010101" pitchFamily="18" charset="-127"/>
                <a:ea typeface="-윤고딕320" panose="02030504000101010101" pitchFamily="18" charset="-127"/>
              </a:rPr>
              <a:t>other people, and </a:t>
            </a:r>
            <a:r>
              <a:rPr lang="en-US" altLang="ko-KR" sz="2800" i="1" dirty="0">
                <a:solidFill>
                  <a:srgbClr val="FFC000"/>
                </a:solidFill>
                <a:latin typeface="-윤고딕320" panose="02030504000101010101" pitchFamily="18" charset="-127"/>
                <a:ea typeface="-윤고딕320" panose="02030504000101010101" pitchFamily="18" charset="-127"/>
              </a:rPr>
              <a:t>evoked a friendly feeling</a:t>
            </a:r>
            <a:r>
              <a:rPr lang="en-US" altLang="ko-KR" sz="2800" i="1" dirty="0">
                <a:solidFill>
                  <a:schemeClr val="bg1"/>
                </a:solidFill>
                <a:latin typeface="-윤고딕320" panose="02030504000101010101" pitchFamily="18" charset="-127"/>
                <a:ea typeface="-윤고딕320" panose="02030504000101010101" pitchFamily="18" charset="-127"/>
              </a:rPr>
              <a:t>, even if I </a:t>
            </a:r>
            <a:r>
              <a:rPr lang="en-US" altLang="ko-KR" sz="2800" i="1" dirty="0" smtClean="0">
                <a:solidFill>
                  <a:schemeClr val="bg1"/>
                </a:solidFill>
                <a:latin typeface="-윤고딕320" panose="02030504000101010101" pitchFamily="18" charset="-127"/>
                <a:ea typeface="-윤고딕320" panose="02030504000101010101" pitchFamily="18" charset="-127"/>
              </a:rPr>
              <a:t>was swimming </a:t>
            </a:r>
            <a:r>
              <a:rPr lang="en-US" altLang="ko-KR" sz="2800" i="1" dirty="0">
                <a:solidFill>
                  <a:schemeClr val="bg1"/>
                </a:solidFill>
                <a:latin typeface="-윤고딕320" panose="02030504000101010101" pitchFamily="18" charset="-127"/>
                <a:ea typeface="-윤고딕320" panose="02030504000101010101" pitchFamily="18" charset="-127"/>
              </a:rPr>
              <a:t>alone.”- </a:t>
            </a:r>
            <a:r>
              <a:rPr lang="en-US" altLang="ko-KR" sz="2800" i="1" dirty="0" smtClean="0">
                <a:solidFill>
                  <a:schemeClr val="bg1"/>
                </a:solidFill>
                <a:latin typeface="-윤고딕320" panose="02030504000101010101" pitchFamily="18" charset="-127"/>
                <a:ea typeface="-윤고딕320" panose="02030504000101010101" pitchFamily="18" charset="-127"/>
              </a:rPr>
              <a:t>P7</a:t>
            </a:r>
            <a:endParaRPr lang="en-US" altLang="ko-KR" sz="2800" i="1" dirty="0">
              <a:solidFill>
                <a:schemeClr val="bg1"/>
              </a:solidFill>
              <a:latin typeface="-윤고딕320" panose="02030504000101010101" pitchFamily="18" charset="-127"/>
              <a:ea typeface="-윤고딕320" panose="02030504000101010101" pitchFamily="18" charset="-127"/>
            </a:endParaRPr>
          </a:p>
        </p:txBody>
      </p:sp>
      <p:sp>
        <p:nvSpPr>
          <p:cNvPr id="19" name="TextBox 18"/>
          <p:cNvSpPr txBox="1"/>
          <p:nvPr/>
        </p:nvSpPr>
        <p:spPr>
          <a:xfrm>
            <a:off x="328462" y="1988820"/>
            <a:ext cx="9032708" cy="553998"/>
          </a:xfrm>
          <a:prstGeom prst="rect">
            <a:avLst/>
          </a:prstGeom>
          <a:noFill/>
        </p:spPr>
        <p:txBody>
          <a:bodyPr wrap="square" lIns="72000" tIns="0" rIns="72000" bIns="0" rtlCol="0">
            <a:spAutoFit/>
          </a:bodyPr>
          <a:lstStyle/>
          <a:p>
            <a:r>
              <a:rPr lang="en-US" altLang="ko-KR" sz="3600" spc="-150" dirty="0">
                <a:solidFill>
                  <a:srgbClr val="FFC000"/>
                </a:solidFill>
                <a:latin typeface="-윤고딕320" panose="02030504000101010101" pitchFamily="18" charset="-127"/>
                <a:ea typeface="-윤고딕320" panose="02030504000101010101" pitchFamily="18" charset="-127"/>
              </a:rPr>
              <a:t>Enriched social experiences during swimming</a:t>
            </a:r>
            <a:endParaRPr lang="ko-KR" altLang="en-US" sz="3600" spc="-150" dirty="0">
              <a:solidFill>
                <a:srgbClr val="FFC000"/>
              </a:solidFill>
              <a:latin typeface="-윤고딕320" panose="02030504000101010101" pitchFamily="18" charset="-127"/>
              <a:ea typeface="-윤고딕320" panose="02030504000101010101" pitchFamily="18" charset="-127"/>
            </a:endParaRPr>
          </a:p>
        </p:txBody>
      </p:sp>
      <p:sp>
        <p:nvSpPr>
          <p:cNvPr id="21" name="직사각형 20"/>
          <p:cNvSpPr/>
          <p:nvPr/>
        </p:nvSpPr>
        <p:spPr>
          <a:xfrm>
            <a:off x="335360" y="3921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90317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사다리꼴 3"/>
          <p:cNvSpPr/>
          <p:nvPr/>
        </p:nvSpPr>
        <p:spPr>
          <a:xfrm>
            <a:off x="334963" y="549275"/>
            <a:ext cx="2773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899" y="479242"/>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1" y="1988820"/>
            <a:ext cx="12192000" cy="48612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487760" y="544534"/>
            <a:ext cx="1081483" cy="1184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487760" y="5445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2739613"/>
            <a:ext cx="11528577" cy="2154436"/>
          </a:xfrm>
          <a:prstGeom prst="rect">
            <a:avLst/>
          </a:prstGeom>
          <a:noFill/>
        </p:spPr>
        <p:txBody>
          <a:bodyPr wrap="square" lIns="360000" tIns="0" rIns="360000" bIns="0" rtlCol="0">
            <a:spAutoFit/>
          </a:bodyPr>
          <a:lstStyle/>
          <a:p>
            <a:r>
              <a:rPr lang="en-US" altLang="ko-KR" sz="2800" i="1" spc="-150" dirty="0">
                <a:solidFill>
                  <a:schemeClr val="bg1"/>
                </a:solidFill>
                <a:latin typeface="-윤고딕320" panose="02030504000101010101" pitchFamily="18" charset="-127"/>
                <a:ea typeface="-윤고딕320" panose="02030504000101010101" pitchFamily="18" charset="-127"/>
              </a:rPr>
              <a:t>“In this game, a rest time is fixed, and </a:t>
            </a:r>
            <a:r>
              <a:rPr lang="en-US" altLang="ko-KR" sz="2800" i="1" spc="-150" dirty="0">
                <a:solidFill>
                  <a:srgbClr val="FFC000"/>
                </a:solidFill>
                <a:latin typeface="-윤고딕320" panose="02030504000101010101" pitchFamily="18" charset="-127"/>
                <a:ea typeface="-윤고딕320" panose="02030504000101010101" pitchFamily="18" charset="-127"/>
              </a:rPr>
              <a:t>a narrator instructs </a:t>
            </a:r>
            <a:r>
              <a:rPr lang="en-US" altLang="ko-KR" sz="2800" i="1" spc="-150" dirty="0" smtClean="0">
                <a:solidFill>
                  <a:srgbClr val="FFC000"/>
                </a:solidFill>
                <a:latin typeface="-윤고딕320" panose="02030504000101010101" pitchFamily="18" charset="-127"/>
                <a:ea typeface="-윤고딕320" panose="02030504000101010101" pitchFamily="18" charset="-127"/>
              </a:rPr>
              <a:t>me to </a:t>
            </a:r>
            <a:r>
              <a:rPr lang="en-US" altLang="ko-KR" sz="2800" i="1" spc="-150" dirty="0">
                <a:solidFill>
                  <a:srgbClr val="FFC000"/>
                </a:solidFill>
                <a:latin typeface="-윤고딕320" panose="02030504000101010101" pitchFamily="18" charset="-127"/>
                <a:ea typeface="-윤고딕320" panose="02030504000101010101" pitchFamily="18" charset="-127"/>
              </a:rPr>
              <a:t>resume swimming</a:t>
            </a:r>
            <a:r>
              <a:rPr lang="en-US" altLang="ko-KR" sz="2800" i="1" spc="-150" dirty="0">
                <a:solidFill>
                  <a:schemeClr val="bg1"/>
                </a:solidFill>
                <a:latin typeface="-윤고딕320" panose="02030504000101010101" pitchFamily="18" charset="-127"/>
                <a:ea typeface="-윤고딕320" panose="02030504000101010101" pitchFamily="18" charset="-127"/>
              </a:rPr>
              <a:t>. That makes me work out more.”- </a:t>
            </a:r>
            <a:r>
              <a:rPr lang="en-US" altLang="ko-KR" sz="2800" i="1" spc="-150" dirty="0" smtClean="0">
                <a:solidFill>
                  <a:schemeClr val="bg1"/>
                </a:solidFill>
                <a:latin typeface="-윤고딕320" panose="02030504000101010101" pitchFamily="18" charset="-127"/>
                <a:ea typeface="-윤고딕320" panose="02030504000101010101" pitchFamily="18" charset="-127"/>
              </a:rPr>
              <a:t>P6</a:t>
            </a:r>
            <a:endParaRPr lang="en-US" altLang="ko-KR" sz="2800" i="1" spc="-150" dirty="0">
              <a:solidFill>
                <a:schemeClr val="bg1"/>
              </a:solidFill>
              <a:latin typeface="-윤고딕320" panose="02030504000101010101" pitchFamily="18" charset="-127"/>
              <a:ea typeface="-윤고딕320" panose="02030504000101010101" pitchFamily="18" charset="-127"/>
            </a:endParaRPr>
          </a:p>
          <a:p>
            <a:endParaRPr lang="en-US" altLang="ko-KR" sz="2800" i="1" spc="-150" dirty="0">
              <a:solidFill>
                <a:schemeClr val="bg1"/>
              </a:solidFill>
              <a:latin typeface="-윤고딕320" panose="02030504000101010101" pitchFamily="18" charset="-127"/>
              <a:ea typeface="-윤고딕320" panose="02030504000101010101" pitchFamily="18" charset="-127"/>
            </a:endParaRPr>
          </a:p>
          <a:p>
            <a:r>
              <a:rPr lang="en-US" altLang="ko-KR" sz="2800" i="1" dirty="0" smtClean="0">
                <a:solidFill>
                  <a:schemeClr val="bg1"/>
                </a:solidFill>
                <a:latin typeface="-윤고딕320" panose="02030504000101010101" pitchFamily="18" charset="-127"/>
                <a:ea typeface="-윤고딕320" panose="02030504000101010101" pitchFamily="18" charset="-127"/>
              </a:rPr>
              <a:t>“</a:t>
            </a:r>
            <a:r>
              <a:rPr lang="en-US" altLang="ko-KR" sz="2800" i="1" dirty="0" smtClean="0">
                <a:solidFill>
                  <a:srgbClr val="FFC000"/>
                </a:solidFill>
                <a:latin typeface="-윤고딕320" panose="02030504000101010101" pitchFamily="18" charset="-127"/>
                <a:ea typeface="-윤고딕320" panose="02030504000101010101" pitchFamily="18" charset="-127"/>
              </a:rPr>
              <a:t>I </a:t>
            </a:r>
            <a:r>
              <a:rPr lang="en-US" altLang="ko-KR" sz="2800" i="1" dirty="0">
                <a:solidFill>
                  <a:srgbClr val="FFC000"/>
                </a:solidFill>
                <a:latin typeface="-윤고딕320" panose="02030504000101010101" pitchFamily="18" charset="-127"/>
                <a:ea typeface="-윤고딕320" panose="02030504000101010101" pitchFamily="18" charset="-127"/>
              </a:rPr>
              <a:t>felt the strain </a:t>
            </a:r>
            <a:r>
              <a:rPr lang="en-US" altLang="ko-KR" sz="2800" i="1" dirty="0">
                <a:solidFill>
                  <a:schemeClr val="bg1"/>
                </a:solidFill>
                <a:latin typeface="-윤고딕320" panose="02030504000101010101" pitchFamily="18" charset="-127"/>
                <a:ea typeface="-윤고딕320" panose="02030504000101010101" pitchFamily="18" charset="-127"/>
              </a:rPr>
              <a:t>when I heard a message like ‘Someone </a:t>
            </a:r>
            <a:r>
              <a:rPr lang="en-US" altLang="ko-KR" sz="2800" i="1" dirty="0" smtClean="0">
                <a:solidFill>
                  <a:schemeClr val="bg1"/>
                </a:solidFill>
                <a:latin typeface="-윤고딕320" panose="02030504000101010101" pitchFamily="18" charset="-127"/>
                <a:ea typeface="-윤고딕320" panose="02030504000101010101" pitchFamily="18" charset="-127"/>
              </a:rPr>
              <a:t>is right </a:t>
            </a:r>
            <a:r>
              <a:rPr lang="en-US" altLang="ko-KR" sz="2800" i="1" dirty="0">
                <a:solidFill>
                  <a:schemeClr val="bg1"/>
                </a:solidFill>
                <a:latin typeface="-윤고딕320" panose="02030504000101010101" pitchFamily="18" charset="-127"/>
                <a:ea typeface="-윤고딕320" panose="02030504000101010101" pitchFamily="18" charset="-127"/>
              </a:rPr>
              <a:t>behind you.’ </a:t>
            </a:r>
            <a:r>
              <a:rPr lang="en-US" altLang="ko-KR" sz="2800" i="1" dirty="0">
                <a:solidFill>
                  <a:srgbClr val="FFC000"/>
                </a:solidFill>
                <a:latin typeface="-윤고딕320" panose="02030504000101010101" pitchFamily="18" charset="-127"/>
                <a:ea typeface="-윤고딕320" panose="02030504000101010101" pitchFamily="18" charset="-127"/>
              </a:rPr>
              <a:t>So I swam faster.”- </a:t>
            </a:r>
            <a:r>
              <a:rPr lang="en-US" altLang="ko-KR" sz="2800" i="1" dirty="0" smtClean="0">
                <a:solidFill>
                  <a:schemeClr val="bg1"/>
                </a:solidFill>
                <a:latin typeface="-윤고딕320" panose="02030504000101010101" pitchFamily="18" charset="-127"/>
                <a:ea typeface="-윤고딕320" panose="02030504000101010101" pitchFamily="18" charset="-127"/>
              </a:rPr>
              <a:t>P11</a:t>
            </a:r>
            <a:endParaRPr lang="en-US" altLang="ko-KR" sz="2800" i="1" dirty="0">
              <a:solidFill>
                <a:schemeClr val="bg1"/>
              </a:solidFill>
              <a:latin typeface="-윤고딕320" panose="02030504000101010101" pitchFamily="18" charset="-127"/>
              <a:ea typeface="-윤고딕320" panose="02030504000101010101" pitchFamily="18" charset="-127"/>
            </a:endParaRPr>
          </a:p>
        </p:txBody>
      </p:sp>
      <p:sp>
        <p:nvSpPr>
          <p:cNvPr id="19" name="TextBox 18"/>
          <p:cNvSpPr txBox="1"/>
          <p:nvPr/>
        </p:nvSpPr>
        <p:spPr>
          <a:xfrm>
            <a:off x="328462" y="1988820"/>
            <a:ext cx="9032708" cy="553998"/>
          </a:xfrm>
          <a:prstGeom prst="rect">
            <a:avLst/>
          </a:prstGeom>
          <a:noFill/>
        </p:spPr>
        <p:txBody>
          <a:bodyPr wrap="square" lIns="72000" tIns="0" rIns="72000" bIns="0" rtlCol="0">
            <a:spAutoFit/>
          </a:bodyPr>
          <a:lstStyle/>
          <a:p>
            <a:r>
              <a:rPr lang="en-US" altLang="ko-KR" sz="3600" spc="-150" dirty="0">
                <a:solidFill>
                  <a:srgbClr val="FFC000"/>
                </a:solidFill>
                <a:latin typeface="-윤고딕320" panose="02030504000101010101" pitchFamily="18" charset="-127"/>
                <a:ea typeface="-윤고딕320" panose="02030504000101010101" pitchFamily="18" charset="-127"/>
              </a:rPr>
              <a:t>Motivating highly intense workouts</a:t>
            </a:r>
            <a:endParaRPr lang="ko-KR" altLang="en-US" sz="3600" spc="-150" dirty="0">
              <a:solidFill>
                <a:srgbClr val="FFC000"/>
              </a:solidFill>
              <a:latin typeface="-윤고딕320" panose="02030504000101010101" pitchFamily="18" charset="-127"/>
              <a:ea typeface="-윤고딕320" panose="02030504000101010101" pitchFamily="18" charset="-127"/>
            </a:endParaRPr>
          </a:p>
        </p:txBody>
      </p:sp>
      <p:sp>
        <p:nvSpPr>
          <p:cNvPr id="11" name="직사각형 10"/>
          <p:cNvSpPr/>
          <p:nvPr/>
        </p:nvSpPr>
        <p:spPr>
          <a:xfrm>
            <a:off x="335360" y="3921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915739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사다리꼴 3"/>
          <p:cNvSpPr/>
          <p:nvPr/>
        </p:nvSpPr>
        <p:spPr>
          <a:xfrm>
            <a:off x="334963" y="549275"/>
            <a:ext cx="2773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899" y="479242"/>
            <a:ext cx="627781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1" y="1988820"/>
            <a:ext cx="12192000" cy="48612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487760" y="544534"/>
            <a:ext cx="1081483" cy="1184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487760" y="5445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2739613"/>
            <a:ext cx="11528577" cy="1723549"/>
          </a:xfrm>
          <a:prstGeom prst="rect">
            <a:avLst/>
          </a:prstGeom>
          <a:noFill/>
        </p:spPr>
        <p:txBody>
          <a:bodyPr wrap="square" lIns="360000" tIns="0" rIns="360000" bIns="0" rtlCol="0">
            <a:spAutoFit/>
          </a:bodyPr>
          <a:lstStyle/>
          <a:p>
            <a:r>
              <a:rPr lang="en-US" altLang="ko-KR" sz="2800" i="1" spc="-150" dirty="0">
                <a:solidFill>
                  <a:schemeClr val="bg1"/>
                </a:solidFill>
                <a:latin typeface="-윤고딕320" panose="02030504000101010101" pitchFamily="18" charset="-127"/>
                <a:ea typeface="-윤고딕320" panose="02030504000101010101" pitchFamily="18" charset="-127"/>
              </a:rPr>
              <a:t>“The </a:t>
            </a:r>
            <a:r>
              <a:rPr lang="en-US" altLang="ko-KR" sz="2800" i="1" spc="-150" dirty="0" smtClean="0">
                <a:solidFill>
                  <a:schemeClr val="bg1"/>
                </a:solidFill>
                <a:latin typeface="-윤고딕320" panose="02030504000101010101" pitchFamily="18" charset="-127"/>
                <a:ea typeface="-윤고딕320" panose="02030504000101010101" pitchFamily="18" charset="-127"/>
              </a:rPr>
              <a:t>racing game </a:t>
            </a:r>
            <a:r>
              <a:rPr lang="en-US" altLang="ko-KR" sz="2800" i="1" spc="-150" dirty="0">
                <a:solidFill>
                  <a:schemeClr val="bg1"/>
                </a:solidFill>
                <a:latin typeface="-윤고딕320" panose="02030504000101010101" pitchFamily="18" charset="-127"/>
                <a:ea typeface="-윤고딕320" panose="02030504000101010101" pitchFamily="18" charset="-127"/>
              </a:rPr>
              <a:t>shows me how close the opponent is. However, this</a:t>
            </a:r>
          </a:p>
          <a:p>
            <a:r>
              <a:rPr lang="en-US" altLang="ko-KR" sz="2800" i="1" spc="-150" dirty="0">
                <a:solidFill>
                  <a:schemeClr val="bg1"/>
                </a:solidFill>
                <a:latin typeface="-윤고딕320" panose="02030504000101010101" pitchFamily="18" charset="-127"/>
                <a:ea typeface="-윤고딕320" panose="02030504000101010101" pitchFamily="18" charset="-127"/>
              </a:rPr>
              <a:t>game [</a:t>
            </a:r>
            <a:r>
              <a:rPr lang="en-US" altLang="ko-KR" sz="2800" i="1" spc="-150" dirty="0" err="1">
                <a:solidFill>
                  <a:schemeClr val="bg1"/>
                </a:solidFill>
                <a:latin typeface="-윤고딕320" panose="02030504000101010101" pitchFamily="18" charset="-127"/>
                <a:ea typeface="-윤고딕320" panose="02030504000101010101" pitchFamily="18" charset="-127"/>
              </a:rPr>
              <a:t>SwimTrain</a:t>
            </a:r>
            <a:r>
              <a:rPr lang="en-US" altLang="ko-KR" sz="2800" i="1" spc="-150" dirty="0">
                <a:solidFill>
                  <a:schemeClr val="bg1"/>
                </a:solidFill>
                <a:latin typeface="-윤고딕320" panose="02030504000101010101" pitchFamily="18" charset="-127"/>
                <a:ea typeface="-윤고딕320" panose="02030504000101010101" pitchFamily="18" charset="-127"/>
              </a:rPr>
              <a:t>] just notifies me if someone is behind </a:t>
            </a:r>
            <a:r>
              <a:rPr lang="en-US" altLang="ko-KR" sz="2800" i="1" spc="-150" dirty="0" smtClean="0">
                <a:solidFill>
                  <a:schemeClr val="bg1"/>
                </a:solidFill>
                <a:latin typeface="-윤고딕320" panose="02030504000101010101" pitchFamily="18" charset="-127"/>
                <a:ea typeface="-윤고딕320" panose="02030504000101010101" pitchFamily="18" charset="-127"/>
              </a:rPr>
              <a:t>or if </a:t>
            </a:r>
            <a:r>
              <a:rPr lang="en-US" altLang="ko-KR" sz="2800" i="1" spc="-150" dirty="0">
                <a:solidFill>
                  <a:schemeClr val="bg1"/>
                </a:solidFill>
                <a:latin typeface="-윤고딕320" panose="02030504000101010101" pitchFamily="18" charset="-127"/>
                <a:ea typeface="-윤고딕320" panose="02030504000101010101" pitchFamily="18" charset="-127"/>
              </a:rPr>
              <a:t>someone has overtaken me. I hope it provides </a:t>
            </a:r>
            <a:r>
              <a:rPr lang="en-US" altLang="ko-KR" sz="2800" i="1" spc="-150" dirty="0" smtClean="0">
                <a:solidFill>
                  <a:schemeClr val="bg1"/>
                </a:solidFill>
                <a:latin typeface="-윤고딕320" panose="02030504000101010101" pitchFamily="18" charset="-127"/>
                <a:ea typeface="-윤고딕320" panose="02030504000101010101" pitchFamily="18" charset="-127"/>
              </a:rPr>
              <a:t>information about </a:t>
            </a:r>
            <a:r>
              <a:rPr lang="en-US" altLang="ko-KR" sz="2800" i="1" spc="-150" dirty="0">
                <a:solidFill>
                  <a:srgbClr val="FFC000"/>
                </a:solidFill>
                <a:latin typeface="-윤고딕320" panose="02030504000101010101" pitchFamily="18" charset="-127"/>
                <a:ea typeface="-윤고딕320" panose="02030504000101010101" pitchFamily="18" charset="-127"/>
              </a:rPr>
              <a:t>how close the other swimmers are in more detail</a:t>
            </a:r>
            <a:r>
              <a:rPr lang="en-US" altLang="ko-KR" sz="2800" i="1" spc="-150" dirty="0" smtClean="0">
                <a:solidFill>
                  <a:srgbClr val="FFC000"/>
                </a:solidFill>
                <a:latin typeface="-윤고딕320" panose="02030504000101010101" pitchFamily="18" charset="-127"/>
                <a:ea typeface="-윤고딕320" panose="02030504000101010101" pitchFamily="18" charset="-127"/>
              </a:rPr>
              <a:t>.</a:t>
            </a:r>
            <a:r>
              <a:rPr lang="en-US" altLang="ko-KR" sz="2800" i="1" spc="-150" dirty="0" smtClean="0">
                <a:solidFill>
                  <a:schemeClr val="bg1"/>
                </a:solidFill>
                <a:latin typeface="-윤고딕320" panose="02030504000101010101" pitchFamily="18" charset="-127"/>
                <a:ea typeface="-윤고딕320" panose="02030504000101010101" pitchFamily="18" charset="-127"/>
              </a:rPr>
              <a:t>”- P8</a:t>
            </a:r>
            <a:endParaRPr lang="en-US" altLang="ko-KR" sz="2800" i="1" dirty="0">
              <a:solidFill>
                <a:schemeClr val="bg1"/>
              </a:solidFill>
              <a:latin typeface="-윤고딕320" panose="02030504000101010101" pitchFamily="18" charset="-127"/>
              <a:ea typeface="-윤고딕320" panose="02030504000101010101" pitchFamily="18" charset="-127"/>
            </a:endParaRPr>
          </a:p>
        </p:txBody>
      </p:sp>
      <p:sp>
        <p:nvSpPr>
          <p:cNvPr id="19" name="TextBox 18"/>
          <p:cNvSpPr txBox="1"/>
          <p:nvPr/>
        </p:nvSpPr>
        <p:spPr>
          <a:xfrm>
            <a:off x="328462" y="1988820"/>
            <a:ext cx="9032708" cy="553998"/>
          </a:xfrm>
          <a:prstGeom prst="rect">
            <a:avLst/>
          </a:prstGeom>
          <a:noFill/>
        </p:spPr>
        <p:txBody>
          <a:bodyPr wrap="square" lIns="72000" tIns="0" rIns="72000" bIns="0" rtlCol="0">
            <a:spAutoFit/>
          </a:bodyPr>
          <a:lstStyle/>
          <a:p>
            <a:r>
              <a:rPr lang="en-US" altLang="ko-KR" sz="3600" spc="-150" dirty="0">
                <a:solidFill>
                  <a:srgbClr val="FFC000"/>
                </a:solidFill>
                <a:latin typeface="-윤고딕320" panose="02030504000101010101" pitchFamily="18" charset="-127"/>
                <a:ea typeface="-윤고딕320" panose="02030504000101010101" pitchFamily="18" charset="-127"/>
              </a:rPr>
              <a:t>Confusion due to limited information</a:t>
            </a:r>
            <a:endParaRPr lang="ko-KR" altLang="en-US" sz="3600" spc="-150" dirty="0">
              <a:solidFill>
                <a:srgbClr val="FFC000"/>
              </a:solidFill>
              <a:latin typeface="-윤고딕320" panose="02030504000101010101" pitchFamily="18" charset="-127"/>
              <a:ea typeface="-윤고딕320" panose="02030504000101010101" pitchFamily="18" charset="-127"/>
            </a:endParaRPr>
          </a:p>
        </p:txBody>
      </p:sp>
      <p:sp>
        <p:nvSpPr>
          <p:cNvPr id="11" name="직사각형 10"/>
          <p:cNvSpPr/>
          <p:nvPr/>
        </p:nvSpPr>
        <p:spPr>
          <a:xfrm>
            <a:off x="335360" y="3921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57905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그림 44"/>
          <p:cNvPicPr>
            <a:picLocks noChangeAspect="1"/>
          </p:cNvPicPr>
          <p:nvPr/>
        </p:nvPicPr>
        <p:blipFill rotWithShape="1">
          <a:blip r:embed="rId3" cstate="print">
            <a:extLst>
              <a:ext uri="{28A0092B-C50C-407E-A947-70E740481C1C}">
                <a14:useLocalDpi xmlns:a14="http://schemas.microsoft.com/office/drawing/2010/main" val="0"/>
              </a:ext>
            </a:extLst>
          </a:blip>
          <a:srcRect l="49949" t="9476" r="30230" b="19364"/>
          <a:stretch/>
        </p:blipFill>
        <p:spPr>
          <a:xfrm>
            <a:off x="4949632" y="-7539"/>
            <a:ext cx="2873829" cy="6866617"/>
          </a:xfrm>
          <a:prstGeom prst="rect">
            <a:avLst/>
          </a:prstGeom>
        </p:spPr>
      </p:pic>
      <p:sp>
        <p:nvSpPr>
          <p:cNvPr id="16" name="평행 사변형 15"/>
          <p:cNvSpPr/>
          <p:nvPr/>
        </p:nvSpPr>
        <p:spPr>
          <a:xfrm>
            <a:off x="0" y="-10428"/>
            <a:ext cx="2929004" cy="6900861"/>
          </a:xfrm>
          <a:custGeom>
            <a:avLst/>
            <a:gdLst>
              <a:gd name="connsiteX0" fmla="*/ 0 w 2769818"/>
              <a:gd name="connsiteY0" fmla="*/ 6858000 h 6858000"/>
              <a:gd name="connsiteX1" fmla="*/ 553908 w 2769818"/>
              <a:gd name="connsiteY1" fmla="*/ 0 h 6858000"/>
              <a:gd name="connsiteX2" fmla="*/ 2769818 w 2769818"/>
              <a:gd name="connsiteY2" fmla="*/ 0 h 6858000"/>
              <a:gd name="connsiteX3" fmla="*/ 2215910 w 2769818"/>
              <a:gd name="connsiteY3" fmla="*/ 6858000 h 6858000"/>
              <a:gd name="connsiteX4" fmla="*/ 0 w 2769818"/>
              <a:gd name="connsiteY4" fmla="*/ 6858000 h 6858000"/>
              <a:gd name="connsiteX0" fmla="*/ 0 w 2769818"/>
              <a:gd name="connsiteY0" fmla="*/ 6858000 h 6858000"/>
              <a:gd name="connsiteX1" fmla="*/ 1458 w 2769818"/>
              <a:gd name="connsiteY1" fmla="*/ 0 h 6858000"/>
              <a:gd name="connsiteX2" fmla="*/ 2769818 w 2769818"/>
              <a:gd name="connsiteY2" fmla="*/ 0 h 6858000"/>
              <a:gd name="connsiteX3" fmla="*/ 2215910 w 2769818"/>
              <a:gd name="connsiteY3" fmla="*/ 6858000 h 6858000"/>
              <a:gd name="connsiteX4" fmla="*/ 0 w 2769818"/>
              <a:gd name="connsiteY4" fmla="*/ 6858000 h 6858000"/>
              <a:gd name="connsiteX0" fmla="*/ 0 w 2769818"/>
              <a:gd name="connsiteY0" fmla="*/ 6858000 h 6858000"/>
              <a:gd name="connsiteX1" fmla="*/ 1458 w 2769818"/>
              <a:gd name="connsiteY1" fmla="*/ 10391 h 6858000"/>
              <a:gd name="connsiteX2" fmla="*/ 2769818 w 2769818"/>
              <a:gd name="connsiteY2" fmla="*/ 0 h 6858000"/>
              <a:gd name="connsiteX3" fmla="*/ 2215910 w 2769818"/>
              <a:gd name="connsiteY3" fmla="*/ 6858000 h 6858000"/>
              <a:gd name="connsiteX4" fmla="*/ 0 w 2769818"/>
              <a:gd name="connsiteY4" fmla="*/ 6858000 h 6858000"/>
              <a:gd name="connsiteX0" fmla="*/ 0 w 2769818"/>
              <a:gd name="connsiteY0" fmla="*/ 6858000 h 6858000"/>
              <a:gd name="connsiteX1" fmla="*/ 10493 w 2769818"/>
              <a:gd name="connsiteY1" fmla="*/ 899 h 6858000"/>
              <a:gd name="connsiteX2" fmla="*/ 2769818 w 2769818"/>
              <a:gd name="connsiteY2" fmla="*/ 0 h 6858000"/>
              <a:gd name="connsiteX3" fmla="*/ 2215910 w 2769818"/>
              <a:gd name="connsiteY3" fmla="*/ 6858000 h 6858000"/>
              <a:gd name="connsiteX4" fmla="*/ 0 w 2769818"/>
              <a:gd name="connsiteY4" fmla="*/ 6858000 h 6858000"/>
              <a:gd name="connsiteX0" fmla="*/ 16968 w 2786786"/>
              <a:gd name="connsiteY0" fmla="*/ 6858000 h 6858000"/>
              <a:gd name="connsiteX1" fmla="*/ 354 w 2786786"/>
              <a:gd name="connsiteY1" fmla="*/ 899 h 6858000"/>
              <a:gd name="connsiteX2" fmla="*/ 2786786 w 2786786"/>
              <a:gd name="connsiteY2" fmla="*/ 0 h 6858000"/>
              <a:gd name="connsiteX3" fmla="*/ 2232878 w 2786786"/>
              <a:gd name="connsiteY3" fmla="*/ 6858000 h 6858000"/>
              <a:gd name="connsiteX4" fmla="*/ 16968 w 2786786"/>
              <a:gd name="connsiteY4" fmla="*/ 6858000 h 6858000"/>
              <a:gd name="connsiteX0" fmla="*/ 16968 w 2786786"/>
              <a:gd name="connsiteY0" fmla="*/ 6858000 h 6858000"/>
              <a:gd name="connsiteX1" fmla="*/ 354 w 2786786"/>
              <a:gd name="connsiteY1" fmla="*/ 899 h 6858000"/>
              <a:gd name="connsiteX2" fmla="*/ 2786786 w 2786786"/>
              <a:gd name="connsiteY2" fmla="*/ 0 h 6858000"/>
              <a:gd name="connsiteX3" fmla="*/ 2232878 w 2786786"/>
              <a:gd name="connsiteY3" fmla="*/ 6858000 h 6858000"/>
              <a:gd name="connsiteX4" fmla="*/ 16968 w 2786786"/>
              <a:gd name="connsiteY4" fmla="*/ 6858000 h 6858000"/>
              <a:gd name="connsiteX0" fmla="*/ 3811 w 2773629"/>
              <a:gd name="connsiteY0" fmla="*/ 6858000 h 6858000"/>
              <a:gd name="connsiteX1" fmla="*/ 751 w 2773629"/>
              <a:gd name="connsiteY1" fmla="*/ 10392 h 6858000"/>
              <a:gd name="connsiteX2" fmla="*/ 2773629 w 2773629"/>
              <a:gd name="connsiteY2" fmla="*/ 0 h 6858000"/>
              <a:gd name="connsiteX3" fmla="*/ 2219721 w 2773629"/>
              <a:gd name="connsiteY3" fmla="*/ 6858000 h 6858000"/>
              <a:gd name="connsiteX4" fmla="*/ 3811 w 2773629"/>
              <a:gd name="connsiteY4" fmla="*/ 6858000 h 6858000"/>
              <a:gd name="connsiteX0" fmla="*/ 3811 w 2773629"/>
              <a:gd name="connsiteY0" fmla="*/ 6866592 h 6866592"/>
              <a:gd name="connsiteX1" fmla="*/ 751 w 2773629"/>
              <a:gd name="connsiteY1" fmla="*/ 0 h 6866592"/>
              <a:gd name="connsiteX2" fmla="*/ 2773629 w 2773629"/>
              <a:gd name="connsiteY2" fmla="*/ 8592 h 6866592"/>
              <a:gd name="connsiteX3" fmla="*/ 2219721 w 2773629"/>
              <a:gd name="connsiteY3" fmla="*/ 6866592 h 6866592"/>
              <a:gd name="connsiteX4" fmla="*/ 3811 w 2773629"/>
              <a:gd name="connsiteY4" fmla="*/ 6866592 h 6866592"/>
              <a:gd name="connsiteX0" fmla="*/ 3811 w 2782360"/>
              <a:gd name="connsiteY0" fmla="*/ 6876984 h 6876984"/>
              <a:gd name="connsiteX1" fmla="*/ 751 w 2782360"/>
              <a:gd name="connsiteY1" fmla="*/ 10392 h 6876984"/>
              <a:gd name="connsiteX2" fmla="*/ 2782360 w 2782360"/>
              <a:gd name="connsiteY2" fmla="*/ 0 h 6876984"/>
              <a:gd name="connsiteX3" fmla="*/ 2219721 w 2782360"/>
              <a:gd name="connsiteY3" fmla="*/ 6876984 h 6876984"/>
              <a:gd name="connsiteX4" fmla="*/ 3811 w 2782360"/>
              <a:gd name="connsiteY4" fmla="*/ 6876984 h 687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360" h="6876984">
                <a:moveTo>
                  <a:pt x="3811" y="6876984"/>
                </a:moveTo>
                <a:cubicBezTo>
                  <a:pt x="7309" y="4591284"/>
                  <a:pt x="-2747" y="2296092"/>
                  <a:pt x="751" y="10392"/>
                </a:cubicBezTo>
                <a:lnTo>
                  <a:pt x="2782360" y="0"/>
                </a:lnTo>
                <a:lnTo>
                  <a:pt x="2219721" y="6876984"/>
                </a:lnTo>
                <a:lnTo>
                  <a:pt x="3811" y="6876984"/>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평행 사변형 20"/>
          <p:cNvSpPr/>
          <p:nvPr/>
        </p:nvSpPr>
        <p:spPr>
          <a:xfrm>
            <a:off x="2469301" y="0"/>
            <a:ext cx="2911615" cy="6865937"/>
          </a:xfrm>
          <a:prstGeom prst="parallelogram">
            <a:avLst>
              <a:gd name="adj" fmla="val 19998"/>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평행 사변형 22"/>
          <p:cNvSpPr/>
          <p:nvPr/>
        </p:nvSpPr>
        <p:spPr>
          <a:xfrm>
            <a:off x="7392177" y="-15874"/>
            <a:ext cx="2911615" cy="6881811"/>
          </a:xfrm>
          <a:prstGeom prst="parallelogram">
            <a:avLst>
              <a:gd name="adj" fmla="val 19998"/>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평행 사변형 23"/>
          <p:cNvSpPr/>
          <p:nvPr/>
        </p:nvSpPr>
        <p:spPr>
          <a:xfrm>
            <a:off x="9853615" y="-15874"/>
            <a:ext cx="2911615" cy="6873874"/>
          </a:xfrm>
          <a:prstGeom prst="parallelogram">
            <a:avLst>
              <a:gd name="adj" fmla="val 1999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사다리꼴 3"/>
          <p:cNvSpPr/>
          <p:nvPr/>
        </p:nvSpPr>
        <p:spPr>
          <a:xfrm>
            <a:off x="334964" y="559905"/>
            <a:ext cx="3408362"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p:cNvSpPr txBox="1"/>
          <p:nvPr/>
        </p:nvSpPr>
        <p:spPr>
          <a:xfrm>
            <a:off x="342901" y="489872"/>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Fitness</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29" name="직사각형 28"/>
          <p:cNvSpPr/>
          <p:nvPr/>
        </p:nvSpPr>
        <p:spPr>
          <a:xfrm>
            <a:off x="335361" y="40276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평행 사변형 45"/>
          <p:cNvSpPr/>
          <p:nvPr/>
        </p:nvSpPr>
        <p:spPr>
          <a:xfrm>
            <a:off x="4801548" y="-16281"/>
            <a:ext cx="713663" cy="6879445"/>
          </a:xfrm>
          <a:custGeom>
            <a:avLst/>
            <a:gdLst>
              <a:gd name="connsiteX0" fmla="*/ 0 w 1205498"/>
              <a:gd name="connsiteY0" fmla="*/ 6865937 h 6865937"/>
              <a:gd name="connsiteX1" fmla="*/ 1020129 w 1205498"/>
              <a:gd name="connsiteY1" fmla="*/ 0 h 6865937"/>
              <a:gd name="connsiteX2" fmla="*/ 1205498 w 1205498"/>
              <a:gd name="connsiteY2" fmla="*/ 0 h 6865937"/>
              <a:gd name="connsiteX3" fmla="*/ 185369 w 1205498"/>
              <a:gd name="connsiteY3" fmla="*/ 6865937 h 6865937"/>
              <a:gd name="connsiteX4" fmla="*/ 0 w 1205498"/>
              <a:gd name="connsiteY4" fmla="*/ 6865937 h 6865937"/>
              <a:gd name="connsiteX0" fmla="*/ 0 w 1205498"/>
              <a:gd name="connsiteY0" fmla="*/ 6865937 h 6865937"/>
              <a:gd name="connsiteX1" fmla="*/ 1020129 w 1205498"/>
              <a:gd name="connsiteY1" fmla="*/ 0 h 6865937"/>
              <a:gd name="connsiteX2" fmla="*/ 1205498 w 1205498"/>
              <a:gd name="connsiteY2" fmla="*/ 0 h 6865937"/>
              <a:gd name="connsiteX3" fmla="*/ 569833 w 1205498"/>
              <a:gd name="connsiteY3" fmla="*/ 6865937 h 6865937"/>
              <a:gd name="connsiteX4" fmla="*/ 0 w 1205498"/>
              <a:gd name="connsiteY4" fmla="*/ 6865937 h 6865937"/>
              <a:gd name="connsiteX0" fmla="*/ 0 w 737907"/>
              <a:gd name="connsiteY0" fmla="*/ 6917891 h 6917891"/>
              <a:gd name="connsiteX1" fmla="*/ 552538 w 737907"/>
              <a:gd name="connsiteY1" fmla="*/ 0 h 6917891"/>
              <a:gd name="connsiteX2" fmla="*/ 737907 w 737907"/>
              <a:gd name="connsiteY2" fmla="*/ 0 h 6917891"/>
              <a:gd name="connsiteX3" fmla="*/ 102242 w 737907"/>
              <a:gd name="connsiteY3" fmla="*/ 6865937 h 6917891"/>
              <a:gd name="connsiteX4" fmla="*/ 0 w 737907"/>
              <a:gd name="connsiteY4" fmla="*/ 6917891 h 6917891"/>
              <a:gd name="connsiteX0" fmla="*/ 0 w 769080"/>
              <a:gd name="connsiteY0" fmla="*/ 6855546 h 6865937"/>
              <a:gd name="connsiteX1" fmla="*/ 583711 w 769080"/>
              <a:gd name="connsiteY1" fmla="*/ 0 h 6865937"/>
              <a:gd name="connsiteX2" fmla="*/ 769080 w 769080"/>
              <a:gd name="connsiteY2" fmla="*/ 0 h 6865937"/>
              <a:gd name="connsiteX3" fmla="*/ 133415 w 769080"/>
              <a:gd name="connsiteY3" fmla="*/ 6865937 h 6865937"/>
              <a:gd name="connsiteX4" fmla="*/ 0 w 769080"/>
              <a:gd name="connsiteY4" fmla="*/ 6855546 h 6865937"/>
              <a:gd name="connsiteX0" fmla="*/ 0 w 769080"/>
              <a:gd name="connsiteY0" fmla="*/ 6855546 h 6855546"/>
              <a:gd name="connsiteX1" fmla="*/ 583711 w 769080"/>
              <a:gd name="connsiteY1" fmla="*/ 0 h 6855546"/>
              <a:gd name="connsiteX2" fmla="*/ 769080 w 769080"/>
              <a:gd name="connsiteY2" fmla="*/ 0 h 6855546"/>
              <a:gd name="connsiteX3" fmla="*/ 143806 w 769080"/>
              <a:gd name="connsiteY3" fmla="*/ 6855546 h 6855546"/>
              <a:gd name="connsiteX4" fmla="*/ 0 w 769080"/>
              <a:gd name="connsiteY4" fmla="*/ 6855546 h 6855546"/>
              <a:gd name="connsiteX0" fmla="*/ 0 w 727517"/>
              <a:gd name="connsiteY0" fmla="*/ 6855546 h 6855546"/>
              <a:gd name="connsiteX1" fmla="*/ 583711 w 727517"/>
              <a:gd name="connsiteY1" fmla="*/ 0 h 6855546"/>
              <a:gd name="connsiteX2" fmla="*/ 727517 w 727517"/>
              <a:gd name="connsiteY2" fmla="*/ 0 h 6855546"/>
              <a:gd name="connsiteX3" fmla="*/ 143806 w 727517"/>
              <a:gd name="connsiteY3" fmla="*/ 6855546 h 6855546"/>
              <a:gd name="connsiteX4" fmla="*/ 0 w 727517"/>
              <a:gd name="connsiteY4" fmla="*/ 6855546 h 6855546"/>
              <a:gd name="connsiteX0" fmla="*/ 0 w 675563"/>
              <a:gd name="connsiteY0" fmla="*/ 6855546 h 6855546"/>
              <a:gd name="connsiteX1" fmla="*/ 583711 w 675563"/>
              <a:gd name="connsiteY1" fmla="*/ 0 h 6855546"/>
              <a:gd name="connsiteX2" fmla="*/ 675563 w 675563"/>
              <a:gd name="connsiteY2" fmla="*/ 10391 h 6855546"/>
              <a:gd name="connsiteX3" fmla="*/ 143806 w 675563"/>
              <a:gd name="connsiteY3" fmla="*/ 6855546 h 6855546"/>
              <a:gd name="connsiteX4" fmla="*/ 0 w 675563"/>
              <a:gd name="connsiteY4" fmla="*/ 6855546 h 6855546"/>
              <a:gd name="connsiteX0" fmla="*/ 0 w 713663"/>
              <a:gd name="connsiteY0" fmla="*/ 6864205 h 6864205"/>
              <a:gd name="connsiteX1" fmla="*/ 583711 w 713663"/>
              <a:gd name="connsiteY1" fmla="*/ 8659 h 6864205"/>
              <a:gd name="connsiteX2" fmla="*/ 713663 w 713663"/>
              <a:gd name="connsiteY2" fmla="*/ 0 h 6864205"/>
              <a:gd name="connsiteX3" fmla="*/ 143806 w 713663"/>
              <a:gd name="connsiteY3" fmla="*/ 6864205 h 6864205"/>
              <a:gd name="connsiteX4" fmla="*/ 0 w 713663"/>
              <a:gd name="connsiteY4" fmla="*/ 6864205 h 6864205"/>
              <a:gd name="connsiteX0" fmla="*/ 0 w 713663"/>
              <a:gd name="connsiteY0" fmla="*/ 6864205 h 6864205"/>
              <a:gd name="connsiteX1" fmla="*/ 602761 w 713663"/>
              <a:gd name="connsiteY1" fmla="*/ 8659 h 6864205"/>
              <a:gd name="connsiteX2" fmla="*/ 713663 w 713663"/>
              <a:gd name="connsiteY2" fmla="*/ 0 h 6864205"/>
              <a:gd name="connsiteX3" fmla="*/ 143806 w 713663"/>
              <a:gd name="connsiteY3" fmla="*/ 6864205 h 6864205"/>
              <a:gd name="connsiteX4" fmla="*/ 0 w 713663"/>
              <a:gd name="connsiteY4" fmla="*/ 6864205 h 6864205"/>
              <a:gd name="connsiteX0" fmla="*/ 0 w 713663"/>
              <a:gd name="connsiteY0" fmla="*/ 6864205 h 6864205"/>
              <a:gd name="connsiteX1" fmla="*/ 590061 w 713663"/>
              <a:gd name="connsiteY1" fmla="*/ 8659 h 6864205"/>
              <a:gd name="connsiteX2" fmla="*/ 713663 w 713663"/>
              <a:gd name="connsiteY2" fmla="*/ 0 h 6864205"/>
              <a:gd name="connsiteX3" fmla="*/ 143806 w 713663"/>
              <a:gd name="connsiteY3" fmla="*/ 6864205 h 6864205"/>
              <a:gd name="connsiteX4" fmla="*/ 0 w 713663"/>
              <a:gd name="connsiteY4" fmla="*/ 6864205 h 6864205"/>
              <a:gd name="connsiteX0" fmla="*/ 0 w 683183"/>
              <a:gd name="connsiteY0" fmla="*/ 6871825 h 6871825"/>
              <a:gd name="connsiteX1" fmla="*/ 559581 w 683183"/>
              <a:gd name="connsiteY1" fmla="*/ 8659 h 6871825"/>
              <a:gd name="connsiteX2" fmla="*/ 683183 w 683183"/>
              <a:gd name="connsiteY2" fmla="*/ 0 h 6871825"/>
              <a:gd name="connsiteX3" fmla="*/ 113326 w 683183"/>
              <a:gd name="connsiteY3" fmla="*/ 6864205 h 6871825"/>
              <a:gd name="connsiteX4" fmla="*/ 0 w 683183"/>
              <a:gd name="connsiteY4" fmla="*/ 6871825 h 6871825"/>
              <a:gd name="connsiteX0" fmla="*/ 0 w 706043"/>
              <a:gd name="connsiteY0" fmla="*/ 6864205 h 6864205"/>
              <a:gd name="connsiteX1" fmla="*/ 582441 w 706043"/>
              <a:gd name="connsiteY1" fmla="*/ 8659 h 6864205"/>
              <a:gd name="connsiteX2" fmla="*/ 706043 w 706043"/>
              <a:gd name="connsiteY2" fmla="*/ 0 h 6864205"/>
              <a:gd name="connsiteX3" fmla="*/ 136186 w 706043"/>
              <a:gd name="connsiteY3" fmla="*/ 6864205 h 6864205"/>
              <a:gd name="connsiteX4" fmla="*/ 0 w 706043"/>
              <a:gd name="connsiteY4" fmla="*/ 6864205 h 6864205"/>
              <a:gd name="connsiteX0" fmla="*/ 0 w 706043"/>
              <a:gd name="connsiteY0" fmla="*/ 6864205 h 6864205"/>
              <a:gd name="connsiteX1" fmla="*/ 582441 w 706043"/>
              <a:gd name="connsiteY1" fmla="*/ 8659 h 6864205"/>
              <a:gd name="connsiteX2" fmla="*/ 706043 w 706043"/>
              <a:gd name="connsiteY2" fmla="*/ 0 h 6864205"/>
              <a:gd name="connsiteX3" fmla="*/ 113326 w 706043"/>
              <a:gd name="connsiteY3" fmla="*/ 6856585 h 6864205"/>
              <a:gd name="connsiteX4" fmla="*/ 0 w 706043"/>
              <a:gd name="connsiteY4" fmla="*/ 6864205 h 6864205"/>
              <a:gd name="connsiteX0" fmla="*/ 0 w 706043"/>
              <a:gd name="connsiteY0" fmla="*/ 6864205 h 6864205"/>
              <a:gd name="connsiteX1" fmla="*/ 582441 w 706043"/>
              <a:gd name="connsiteY1" fmla="*/ 8659 h 6864205"/>
              <a:gd name="connsiteX2" fmla="*/ 706043 w 706043"/>
              <a:gd name="connsiteY2" fmla="*/ 0 h 6864205"/>
              <a:gd name="connsiteX3" fmla="*/ 128566 w 706043"/>
              <a:gd name="connsiteY3" fmla="*/ 6856585 h 6864205"/>
              <a:gd name="connsiteX4" fmla="*/ 0 w 706043"/>
              <a:gd name="connsiteY4" fmla="*/ 6864205 h 6864205"/>
              <a:gd name="connsiteX0" fmla="*/ 0 w 706043"/>
              <a:gd name="connsiteY0" fmla="*/ 6864205 h 6871825"/>
              <a:gd name="connsiteX1" fmla="*/ 582441 w 706043"/>
              <a:gd name="connsiteY1" fmla="*/ 8659 h 6871825"/>
              <a:gd name="connsiteX2" fmla="*/ 706043 w 706043"/>
              <a:gd name="connsiteY2" fmla="*/ 0 h 6871825"/>
              <a:gd name="connsiteX3" fmla="*/ 143806 w 706043"/>
              <a:gd name="connsiteY3" fmla="*/ 6871825 h 6871825"/>
              <a:gd name="connsiteX4" fmla="*/ 0 w 706043"/>
              <a:gd name="connsiteY4" fmla="*/ 6864205 h 6871825"/>
              <a:gd name="connsiteX0" fmla="*/ 0 w 706043"/>
              <a:gd name="connsiteY0" fmla="*/ 6864205 h 6871825"/>
              <a:gd name="connsiteX1" fmla="*/ 574821 w 706043"/>
              <a:gd name="connsiteY1" fmla="*/ 8659 h 6871825"/>
              <a:gd name="connsiteX2" fmla="*/ 706043 w 706043"/>
              <a:gd name="connsiteY2" fmla="*/ 0 h 6871825"/>
              <a:gd name="connsiteX3" fmla="*/ 143806 w 706043"/>
              <a:gd name="connsiteY3" fmla="*/ 6871825 h 6871825"/>
              <a:gd name="connsiteX4" fmla="*/ 0 w 706043"/>
              <a:gd name="connsiteY4" fmla="*/ 6864205 h 6871825"/>
              <a:gd name="connsiteX0" fmla="*/ 0 w 706043"/>
              <a:gd name="connsiteY0" fmla="*/ 6870786 h 6878406"/>
              <a:gd name="connsiteX1" fmla="*/ 574821 w 706043"/>
              <a:gd name="connsiteY1" fmla="*/ 0 h 6878406"/>
              <a:gd name="connsiteX2" fmla="*/ 706043 w 706043"/>
              <a:gd name="connsiteY2" fmla="*/ 6581 h 6878406"/>
              <a:gd name="connsiteX3" fmla="*/ 143806 w 706043"/>
              <a:gd name="connsiteY3" fmla="*/ 6878406 h 6878406"/>
              <a:gd name="connsiteX4" fmla="*/ 0 w 706043"/>
              <a:gd name="connsiteY4" fmla="*/ 6870786 h 6878406"/>
              <a:gd name="connsiteX0" fmla="*/ 0 w 706043"/>
              <a:gd name="connsiteY0" fmla="*/ 6870786 h 6878406"/>
              <a:gd name="connsiteX1" fmla="*/ 574821 w 706043"/>
              <a:gd name="connsiteY1" fmla="*/ 0 h 6878406"/>
              <a:gd name="connsiteX2" fmla="*/ 706043 w 706043"/>
              <a:gd name="connsiteY2" fmla="*/ 6581 h 6878406"/>
              <a:gd name="connsiteX3" fmla="*/ 143806 w 706043"/>
              <a:gd name="connsiteY3" fmla="*/ 6878406 h 6878406"/>
              <a:gd name="connsiteX4" fmla="*/ 0 w 706043"/>
              <a:gd name="connsiteY4" fmla="*/ 6870786 h 6878406"/>
              <a:gd name="connsiteX0" fmla="*/ 0 w 713663"/>
              <a:gd name="connsiteY0" fmla="*/ 6871825 h 6879445"/>
              <a:gd name="connsiteX1" fmla="*/ 574821 w 713663"/>
              <a:gd name="connsiteY1" fmla="*/ 1039 h 6879445"/>
              <a:gd name="connsiteX2" fmla="*/ 713663 w 713663"/>
              <a:gd name="connsiteY2" fmla="*/ 0 h 6879445"/>
              <a:gd name="connsiteX3" fmla="*/ 143806 w 713663"/>
              <a:gd name="connsiteY3" fmla="*/ 6879445 h 6879445"/>
              <a:gd name="connsiteX4" fmla="*/ 0 w 713663"/>
              <a:gd name="connsiteY4" fmla="*/ 6871825 h 6879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663" h="6879445">
                <a:moveTo>
                  <a:pt x="0" y="6871825"/>
                </a:moveTo>
                <a:lnTo>
                  <a:pt x="574821" y="1039"/>
                </a:lnTo>
                <a:lnTo>
                  <a:pt x="713663" y="0"/>
                </a:lnTo>
                <a:lnTo>
                  <a:pt x="143806" y="6879445"/>
                </a:lnTo>
                <a:lnTo>
                  <a:pt x="0" y="68718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평행 사변형 45"/>
          <p:cNvSpPr/>
          <p:nvPr/>
        </p:nvSpPr>
        <p:spPr>
          <a:xfrm>
            <a:off x="7251743" y="-18660"/>
            <a:ext cx="713663" cy="6879445"/>
          </a:xfrm>
          <a:custGeom>
            <a:avLst/>
            <a:gdLst>
              <a:gd name="connsiteX0" fmla="*/ 0 w 1205498"/>
              <a:gd name="connsiteY0" fmla="*/ 6865937 h 6865937"/>
              <a:gd name="connsiteX1" fmla="*/ 1020129 w 1205498"/>
              <a:gd name="connsiteY1" fmla="*/ 0 h 6865937"/>
              <a:gd name="connsiteX2" fmla="*/ 1205498 w 1205498"/>
              <a:gd name="connsiteY2" fmla="*/ 0 h 6865937"/>
              <a:gd name="connsiteX3" fmla="*/ 185369 w 1205498"/>
              <a:gd name="connsiteY3" fmla="*/ 6865937 h 6865937"/>
              <a:gd name="connsiteX4" fmla="*/ 0 w 1205498"/>
              <a:gd name="connsiteY4" fmla="*/ 6865937 h 6865937"/>
              <a:gd name="connsiteX0" fmla="*/ 0 w 1205498"/>
              <a:gd name="connsiteY0" fmla="*/ 6865937 h 6865937"/>
              <a:gd name="connsiteX1" fmla="*/ 1020129 w 1205498"/>
              <a:gd name="connsiteY1" fmla="*/ 0 h 6865937"/>
              <a:gd name="connsiteX2" fmla="*/ 1205498 w 1205498"/>
              <a:gd name="connsiteY2" fmla="*/ 0 h 6865937"/>
              <a:gd name="connsiteX3" fmla="*/ 569833 w 1205498"/>
              <a:gd name="connsiteY3" fmla="*/ 6865937 h 6865937"/>
              <a:gd name="connsiteX4" fmla="*/ 0 w 1205498"/>
              <a:gd name="connsiteY4" fmla="*/ 6865937 h 6865937"/>
              <a:gd name="connsiteX0" fmla="*/ 0 w 737907"/>
              <a:gd name="connsiteY0" fmla="*/ 6917891 h 6917891"/>
              <a:gd name="connsiteX1" fmla="*/ 552538 w 737907"/>
              <a:gd name="connsiteY1" fmla="*/ 0 h 6917891"/>
              <a:gd name="connsiteX2" fmla="*/ 737907 w 737907"/>
              <a:gd name="connsiteY2" fmla="*/ 0 h 6917891"/>
              <a:gd name="connsiteX3" fmla="*/ 102242 w 737907"/>
              <a:gd name="connsiteY3" fmla="*/ 6865937 h 6917891"/>
              <a:gd name="connsiteX4" fmla="*/ 0 w 737907"/>
              <a:gd name="connsiteY4" fmla="*/ 6917891 h 6917891"/>
              <a:gd name="connsiteX0" fmla="*/ 0 w 769080"/>
              <a:gd name="connsiteY0" fmla="*/ 6855546 h 6865937"/>
              <a:gd name="connsiteX1" fmla="*/ 583711 w 769080"/>
              <a:gd name="connsiteY1" fmla="*/ 0 h 6865937"/>
              <a:gd name="connsiteX2" fmla="*/ 769080 w 769080"/>
              <a:gd name="connsiteY2" fmla="*/ 0 h 6865937"/>
              <a:gd name="connsiteX3" fmla="*/ 133415 w 769080"/>
              <a:gd name="connsiteY3" fmla="*/ 6865937 h 6865937"/>
              <a:gd name="connsiteX4" fmla="*/ 0 w 769080"/>
              <a:gd name="connsiteY4" fmla="*/ 6855546 h 6865937"/>
              <a:gd name="connsiteX0" fmla="*/ 0 w 769080"/>
              <a:gd name="connsiteY0" fmla="*/ 6855546 h 6855546"/>
              <a:gd name="connsiteX1" fmla="*/ 583711 w 769080"/>
              <a:gd name="connsiteY1" fmla="*/ 0 h 6855546"/>
              <a:gd name="connsiteX2" fmla="*/ 769080 w 769080"/>
              <a:gd name="connsiteY2" fmla="*/ 0 h 6855546"/>
              <a:gd name="connsiteX3" fmla="*/ 143806 w 769080"/>
              <a:gd name="connsiteY3" fmla="*/ 6855546 h 6855546"/>
              <a:gd name="connsiteX4" fmla="*/ 0 w 769080"/>
              <a:gd name="connsiteY4" fmla="*/ 6855546 h 6855546"/>
              <a:gd name="connsiteX0" fmla="*/ 0 w 727517"/>
              <a:gd name="connsiteY0" fmla="*/ 6855546 h 6855546"/>
              <a:gd name="connsiteX1" fmla="*/ 583711 w 727517"/>
              <a:gd name="connsiteY1" fmla="*/ 0 h 6855546"/>
              <a:gd name="connsiteX2" fmla="*/ 727517 w 727517"/>
              <a:gd name="connsiteY2" fmla="*/ 0 h 6855546"/>
              <a:gd name="connsiteX3" fmla="*/ 143806 w 727517"/>
              <a:gd name="connsiteY3" fmla="*/ 6855546 h 6855546"/>
              <a:gd name="connsiteX4" fmla="*/ 0 w 727517"/>
              <a:gd name="connsiteY4" fmla="*/ 6855546 h 6855546"/>
              <a:gd name="connsiteX0" fmla="*/ 0 w 675563"/>
              <a:gd name="connsiteY0" fmla="*/ 6855546 h 6855546"/>
              <a:gd name="connsiteX1" fmla="*/ 583711 w 675563"/>
              <a:gd name="connsiteY1" fmla="*/ 0 h 6855546"/>
              <a:gd name="connsiteX2" fmla="*/ 675563 w 675563"/>
              <a:gd name="connsiteY2" fmla="*/ 10391 h 6855546"/>
              <a:gd name="connsiteX3" fmla="*/ 143806 w 675563"/>
              <a:gd name="connsiteY3" fmla="*/ 6855546 h 6855546"/>
              <a:gd name="connsiteX4" fmla="*/ 0 w 675563"/>
              <a:gd name="connsiteY4" fmla="*/ 6855546 h 6855546"/>
              <a:gd name="connsiteX0" fmla="*/ 0 w 713663"/>
              <a:gd name="connsiteY0" fmla="*/ 6864205 h 6864205"/>
              <a:gd name="connsiteX1" fmla="*/ 583711 w 713663"/>
              <a:gd name="connsiteY1" fmla="*/ 8659 h 6864205"/>
              <a:gd name="connsiteX2" fmla="*/ 713663 w 713663"/>
              <a:gd name="connsiteY2" fmla="*/ 0 h 6864205"/>
              <a:gd name="connsiteX3" fmla="*/ 143806 w 713663"/>
              <a:gd name="connsiteY3" fmla="*/ 6864205 h 6864205"/>
              <a:gd name="connsiteX4" fmla="*/ 0 w 713663"/>
              <a:gd name="connsiteY4" fmla="*/ 6864205 h 6864205"/>
              <a:gd name="connsiteX0" fmla="*/ 0 w 713663"/>
              <a:gd name="connsiteY0" fmla="*/ 6864205 h 6864205"/>
              <a:gd name="connsiteX1" fmla="*/ 602761 w 713663"/>
              <a:gd name="connsiteY1" fmla="*/ 8659 h 6864205"/>
              <a:gd name="connsiteX2" fmla="*/ 713663 w 713663"/>
              <a:gd name="connsiteY2" fmla="*/ 0 h 6864205"/>
              <a:gd name="connsiteX3" fmla="*/ 143806 w 713663"/>
              <a:gd name="connsiteY3" fmla="*/ 6864205 h 6864205"/>
              <a:gd name="connsiteX4" fmla="*/ 0 w 713663"/>
              <a:gd name="connsiteY4" fmla="*/ 6864205 h 6864205"/>
              <a:gd name="connsiteX0" fmla="*/ 0 w 713663"/>
              <a:gd name="connsiteY0" fmla="*/ 6864205 h 6864205"/>
              <a:gd name="connsiteX1" fmla="*/ 590061 w 713663"/>
              <a:gd name="connsiteY1" fmla="*/ 8659 h 6864205"/>
              <a:gd name="connsiteX2" fmla="*/ 713663 w 713663"/>
              <a:gd name="connsiteY2" fmla="*/ 0 h 6864205"/>
              <a:gd name="connsiteX3" fmla="*/ 143806 w 713663"/>
              <a:gd name="connsiteY3" fmla="*/ 6864205 h 6864205"/>
              <a:gd name="connsiteX4" fmla="*/ 0 w 713663"/>
              <a:gd name="connsiteY4" fmla="*/ 6864205 h 6864205"/>
              <a:gd name="connsiteX0" fmla="*/ 0 w 683183"/>
              <a:gd name="connsiteY0" fmla="*/ 6871825 h 6871825"/>
              <a:gd name="connsiteX1" fmla="*/ 559581 w 683183"/>
              <a:gd name="connsiteY1" fmla="*/ 8659 h 6871825"/>
              <a:gd name="connsiteX2" fmla="*/ 683183 w 683183"/>
              <a:gd name="connsiteY2" fmla="*/ 0 h 6871825"/>
              <a:gd name="connsiteX3" fmla="*/ 113326 w 683183"/>
              <a:gd name="connsiteY3" fmla="*/ 6864205 h 6871825"/>
              <a:gd name="connsiteX4" fmla="*/ 0 w 683183"/>
              <a:gd name="connsiteY4" fmla="*/ 6871825 h 6871825"/>
              <a:gd name="connsiteX0" fmla="*/ 0 w 706043"/>
              <a:gd name="connsiteY0" fmla="*/ 6864205 h 6864205"/>
              <a:gd name="connsiteX1" fmla="*/ 582441 w 706043"/>
              <a:gd name="connsiteY1" fmla="*/ 8659 h 6864205"/>
              <a:gd name="connsiteX2" fmla="*/ 706043 w 706043"/>
              <a:gd name="connsiteY2" fmla="*/ 0 h 6864205"/>
              <a:gd name="connsiteX3" fmla="*/ 136186 w 706043"/>
              <a:gd name="connsiteY3" fmla="*/ 6864205 h 6864205"/>
              <a:gd name="connsiteX4" fmla="*/ 0 w 706043"/>
              <a:gd name="connsiteY4" fmla="*/ 6864205 h 6864205"/>
              <a:gd name="connsiteX0" fmla="*/ 0 w 706043"/>
              <a:gd name="connsiteY0" fmla="*/ 6864205 h 6864205"/>
              <a:gd name="connsiteX1" fmla="*/ 582441 w 706043"/>
              <a:gd name="connsiteY1" fmla="*/ 8659 h 6864205"/>
              <a:gd name="connsiteX2" fmla="*/ 706043 w 706043"/>
              <a:gd name="connsiteY2" fmla="*/ 0 h 6864205"/>
              <a:gd name="connsiteX3" fmla="*/ 113326 w 706043"/>
              <a:gd name="connsiteY3" fmla="*/ 6856585 h 6864205"/>
              <a:gd name="connsiteX4" fmla="*/ 0 w 706043"/>
              <a:gd name="connsiteY4" fmla="*/ 6864205 h 6864205"/>
              <a:gd name="connsiteX0" fmla="*/ 0 w 706043"/>
              <a:gd name="connsiteY0" fmla="*/ 6864205 h 6864205"/>
              <a:gd name="connsiteX1" fmla="*/ 582441 w 706043"/>
              <a:gd name="connsiteY1" fmla="*/ 8659 h 6864205"/>
              <a:gd name="connsiteX2" fmla="*/ 706043 w 706043"/>
              <a:gd name="connsiteY2" fmla="*/ 0 h 6864205"/>
              <a:gd name="connsiteX3" fmla="*/ 128566 w 706043"/>
              <a:gd name="connsiteY3" fmla="*/ 6856585 h 6864205"/>
              <a:gd name="connsiteX4" fmla="*/ 0 w 706043"/>
              <a:gd name="connsiteY4" fmla="*/ 6864205 h 6864205"/>
              <a:gd name="connsiteX0" fmla="*/ 0 w 706043"/>
              <a:gd name="connsiteY0" fmla="*/ 6864205 h 6871825"/>
              <a:gd name="connsiteX1" fmla="*/ 582441 w 706043"/>
              <a:gd name="connsiteY1" fmla="*/ 8659 h 6871825"/>
              <a:gd name="connsiteX2" fmla="*/ 706043 w 706043"/>
              <a:gd name="connsiteY2" fmla="*/ 0 h 6871825"/>
              <a:gd name="connsiteX3" fmla="*/ 143806 w 706043"/>
              <a:gd name="connsiteY3" fmla="*/ 6871825 h 6871825"/>
              <a:gd name="connsiteX4" fmla="*/ 0 w 706043"/>
              <a:gd name="connsiteY4" fmla="*/ 6864205 h 6871825"/>
              <a:gd name="connsiteX0" fmla="*/ 0 w 706043"/>
              <a:gd name="connsiteY0" fmla="*/ 6864205 h 6871825"/>
              <a:gd name="connsiteX1" fmla="*/ 574821 w 706043"/>
              <a:gd name="connsiteY1" fmla="*/ 8659 h 6871825"/>
              <a:gd name="connsiteX2" fmla="*/ 706043 w 706043"/>
              <a:gd name="connsiteY2" fmla="*/ 0 h 6871825"/>
              <a:gd name="connsiteX3" fmla="*/ 143806 w 706043"/>
              <a:gd name="connsiteY3" fmla="*/ 6871825 h 6871825"/>
              <a:gd name="connsiteX4" fmla="*/ 0 w 706043"/>
              <a:gd name="connsiteY4" fmla="*/ 6864205 h 6871825"/>
              <a:gd name="connsiteX0" fmla="*/ 0 w 706043"/>
              <a:gd name="connsiteY0" fmla="*/ 6870786 h 6878406"/>
              <a:gd name="connsiteX1" fmla="*/ 574821 w 706043"/>
              <a:gd name="connsiteY1" fmla="*/ 0 h 6878406"/>
              <a:gd name="connsiteX2" fmla="*/ 706043 w 706043"/>
              <a:gd name="connsiteY2" fmla="*/ 6581 h 6878406"/>
              <a:gd name="connsiteX3" fmla="*/ 143806 w 706043"/>
              <a:gd name="connsiteY3" fmla="*/ 6878406 h 6878406"/>
              <a:gd name="connsiteX4" fmla="*/ 0 w 706043"/>
              <a:gd name="connsiteY4" fmla="*/ 6870786 h 6878406"/>
              <a:gd name="connsiteX0" fmla="*/ 0 w 706043"/>
              <a:gd name="connsiteY0" fmla="*/ 6870786 h 6878406"/>
              <a:gd name="connsiteX1" fmla="*/ 574821 w 706043"/>
              <a:gd name="connsiteY1" fmla="*/ 0 h 6878406"/>
              <a:gd name="connsiteX2" fmla="*/ 706043 w 706043"/>
              <a:gd name="connsiteY2" fmla="*/ 6581 h 6878406"/>
              <a:gd name="connsiteX3" fmla="*/ 143806 w 706043"/>
              <a:gd name="connsiteY3" fmla="*/ 6878406 h 6878406"/>
              <a:gd name="connsiteX4" fmla="*/ 0 w 706043"/>
              <a:gd name="connsiteY4" fmla="*/ 6870786 h 6878406"/>
              <a:gd name="connsiteX0" fmla="*/ 0 w 713663"/>
              <a:gd name="connsiteY0" fmla="*/ 6871825 h 6879445"/>
              <a:gd name="connsiteX1" fmla="*/ 574821 w 713663"/>
              <a:gd name="connsiteY1" fmla="*/ 1039 h 6879445"/>
              <a:gd name="connsiteX2" fmla="*/ 713663 w 713663"/>
              <a:gd name="connsiteY2" fmla="*/ 0 h 6879445"/>
              <a:gd name="connsiteX3" fmla="*/ 143806 w 713663"/>
              <a:gd name="connsiteY3" fmla="*/ 6879445 h 6879445"/>
              <a:gd name="connsiteX4" fmla="*/ 0 w 713663"/>
              <a:gd name="connsiteY4" fmla="*/ 6871825 h 6879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663" h="6879445">
                <a:moveTo>
                  <a:pt x="0" y="6871825"/>
                </a:moveTo>
                <a:lnTo>
                  <a:pt x="574821" y="1039"/>
                </a:lnTo>
                <a:lnTo>
                  <a:pt x="713663" y="0"/>
                </a:lnTo>
                <a:lnTo>
                  <a:pt x="143806" y="6879445"/>
                </a:lnTo>
                <a:lnTo>
                  <a:pt x="0" y="68718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1"/>
          <p:cNvGrpSpPr/>
          <p:nvPr/>
        </p:nvGrpSpPr>
        <p:grpSpPr>
          <a:xfrm>
            <a:off x="1" y="3428998"/>
            <a:ext cx="12192000" cy="1710000"/>
            <a:chOff x="1" y="3428998"/>
            <a:chExt cx="12192000" cy="1710000"/>
          </a:xfrm>
        </p:grpSpPr>
        <p:sp>
          <p:nvSpPr>
            <p:cNvPr id="31" name="직사각형 30"/>
            <p:cNvSpPr/>
            <p:nvPr/>
          </p:nvSpPr>
          <p:spPr>
            <a:xfrm>
              <a:off x="1" y="3428998"/>
              <a:ext cx="12192000" cy="171000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p:cNvSpPr txBox="1"/>
            <p:nvPr/>
          </p:nvSpPr>
          <p:spPr>
            <a:xfrm>
              <a:off x="334963" y="4580104"/>
              <a:ext cx="11526837" cy="539942"/>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Fitness exercise performed by a group of people led by an instructor</a:t>
              </a:r>
              <a:endParaRPr lang="ko-KR" altLang="en-US" sz="2800" dirty="0">
                <a:latin typeface="-윤고딕320" panose="02030504000101010101" pitchFamily="18" charset="-127"/>
                <a:ea typeface="-윤고딕320" panose="02030504000101010101" pitchFamily="18" charset="-127"/>
              </a:endParaRPr>
            </a:p>
          </p:txBody>
        </p:sp>
        <p:pic>
          <p:nvPicPr>
            <p:cNvPr id="36" name="그림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9161" y="3521124"/>
              <a:ext cx="1693680" cy="945428"/>
            </a:xfrm>
            <a:prstGeom prst="rect">
              <a:avLst/>
            </a:prstGeom>
          </p:spPr>
        </p:pic>
      </p:grpSp>
    </p:spTree>
    <p:extLst>
      <p:ext uri="{BB962C8B-B14F-4D97-AF65-F5344CB8AC3E}">
        <p14:creationId xmlns:p14="http://schemas.microsoft.com/office/powerpoint/2010/main" val="11489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사다리꼴 3"/>
          <p:cNvSpPr/>
          <p:nvPr/>
        </p:nvSpPr>
        <p:spPr>
          <a:xfrm>
            <a:off x="334963" y="549275"/>
            <a:ext cx="277399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2899" y="479242"/>
            <a:ext cx="2766061"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User Study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0" name="직사각형 9"/>
          <p:cNvSpPr/>
          <p:nvPr/>
        </p:nvSpPr>
        <p:spPr>
          <a:xfrm>
            <a:off x="1" y="1988820"/>
            <a:ext cx="12192000" cy="48612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487760" y="544534"/>
            <a:ext cx="1081483" cy="1184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487760" y="5445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328462" y="2739613"/>
            <a:ext cx="11528577" cy="3447098"/>
          </a:xfrm>
          <a:prstGeom prst="rect">
            <a:avLst/>
          </a:prstGeom>
          <a:noFill/>
        </p:spPr>
        <p:txBody>
          <a:bodyPr wrap="square" lIns="360000" tIns="0" rIns="360000" bIns="0" rtlCol="0">
            <a:spAutoFit/>
          </a:bodyPr>
          <a:lstStyle/>
          <a:p>
            <a:r>
              <a:rPr lang="en-US" altLang="ko-KR" sz="2800" i="1" spc="-150" dirty="0">
                <a:solidFill>
                  <a:schemeClr val="bg1"/>
                </a:solidFill>
                <a:latin typeface="-윤고딕320" panose="02030504000101010101" pitchFamily="18" charset="-127"/>
                <a:ea typeface="-윤고딕320" panose="02030504000101010101" pitchFamily="18" charset="-127"/>
              </a:rPr>
              <a:t>This game </a:t>
            </a:r>
            <a:r>
              <a:rPr lang="en-US" altLang="ko-KR" sz="2800" i="1" spc="-150" dirty="0" smtClean="0">
                <a:solidFill>
                  <a:schemeClr val="bg1"/>
                </a:solidFill>
                <a:latin typeface="-윤고딕320" panose="02030504000101010101" pitchFamily="18" charset="-127"/>
                <a:ea typeface="-윤고딕320" panose="02030504000101010101" pitchFamily="18" charset="-127"/>
              </a:rPr>
              <a:t>allows me </a:t>
            </a:r>
            <a:r>
              <a:rPr lang="en-US" altLang="ko-KR" sz="2800" i="1" spc="-150" dirty="0">
                <a:solidFill>
                  <a:schemeClr val="bg1"/>
                </a:solidFill>
                <a:latin typeface="-윤고딕320" panose="02030504000101010101" pitchFamily="18" charset="-127"/>
                <a:ea typeface="-윤고딕320" panose="02030504000101010101" pitchFamily="18" charset="-127"/>
              </a:rPr>
              <a:t>to swim at </a:t>
            </a:r>
            <a:r>
              <a:rPr lang="en-US" altLang="ko-KR" sz="2800" i="1" spc="-150" dirty="0">
                <a:solidFill>
                  <a:srgbClr val="FFC000"/>
                </a:solidFill>
                <a:latin typeface="-윤고딕320" panose="02030504000101010101" pitchFamily="18" charset="-127"/>
                <a:ea typeface="-윤고딕320" panose="02030504000101010101" pitchFamily="18" charset="-127"/>
              </a:rPr>
              <a:t>my own pace</a:t>
            </a:r>
            <a:r>
              <a:rPr lang="en-US" altLang="ko-KR" sz="2800" i="1" spc="-150" dirty="0">
                <a:solidFill>
                  <a:schemeClr val="bg1"/>
                </a:solidFill>
                <a:latin typeface="-윤고딕320" panose="02030504000101010101" pitchFamily="18" charset="-127"/>
                <a:ea typeface="-윤고딕320" panose="02030504000101010101" pitchFamily="18" charset="-127"/>
              </a:rPr>
              <a:t>, and, at the same time, makes </a:t>
            </a:r>
            <a:r>
              <a:rPr lang="en-US" altLang="ko-KR" sz="2800" i="1" spc="-150" dirty="0" smtClean="0">
                <a:solidFill>
                  <a:schemeClr val="bg1"/>
                </a:solidFill>
                <a:latin typeface="-윤고딕320" panose="02030504000101010101" pitchFamily="18" charset="-127"/>
                <a:ea typeface="-윤고딕320" panose="02030504000101010101" pitchFamily="18" charset="-127"/>
              </a:rPr>
              <a:t>me </a:t>
            </a:r>
            <a:r>
              <a:rPr lang="en-US" altLang="ko-KR" sz="2800" i="1" spc="-150" dirty="0" smtClean="0">
                <a:solidFill>
                  <a:srgbClr val="FFC000"/>
                </a:solidFill>
                <a:latin typeface="-윤고딕320" panose="02030504000101010101" pitchFamily="18" charset="-127"/>
                <a:ea typeface="-윤고딕320" panose="02030504000101010101" pitchFamily="18" charset="-127"/>
              </a:rPr>
              <a:t>feel </a:t>
            </a:r>
            <a:r>
              <a:rPr lang="en-US" altLang="ko-KR" sz="2800" i="1" spc="-150" dirty="0">
                <a:solidFill>
                  <a:srgbClr val="FFC000"/>
                </a:solidFill>
                <a:latin typeface="-윤고딕320" panose="02030504000101010101" pitchFamily="18" charset="-127"/>
                <a:ea typeface="-윤고딕320" panose="02030504000101010101" pitchFamily="18" charset="-127"/>
              </a:rPr>
              <a:t>as if I am swimming with others</a:t>
            </a:r>
            <a:r>
              <a:rPr lang="en-US" altLang="ko-KR" sz="2800" i="1" spc="-150" dirty="0" smtClean="0">
                <a:solidFill>
                  <a:schemeClr val="bg1"/>
                </a:solidFill>
                <a:latin typeface="-윤고딕320" panose="02030504000101010101" pitchFamily="18" charset="-127"/>
                <a:ea typeface="-윤고딕320" panose="02030504000101010101" pitchFamily="18" charset="-127"/>
              </a:rPr>
              <a:t>”- P8</a:t>
            </a:r>
          </a:p>
          <a:p>
            <a:endParaRPr lang="en-US" altLang="ko-KR" sz="2800" i="1" spc="-150" dirty="0">
              <a:solidFill>
                <a:schemeClr val="bg1"/>
              </a:solidFill>
              <a:latin typeface="-윤고딕320" panose="02030504000101010101" pitchFamily="18" charset="-127"/>
              <a:ea typeface="-윤고딕320" panose="02030504000101010101" pitchFamily="18" charset="-127"/>
            </a:endParaRPr>
          </a:p>
          <a:p>
            <a:r>
              <a:rPr lang="en-US" altLang="ko-KR" sz="2800" i="1" dirty="0">
                <a:solidFill>
                  <a:schemeClr val="bg1"/>
                </a:solidFill>
                <a:latin typeface="-윤고딕320" panose="02030504000101010101" pitchFamily="18" charset="-127"/>
                <a:ea typeface="-윤고딕320" panose="02030504000101010101" pitchFamily="18" charset="-127"/>
              </a:rPr>
              <a:t>“</a:t>
            </a:r>
            <a:r>
              <a:rPr lang="en-US" altLang="ko-KR" sz="2800" i="1" dirty="0" smtClean="0">
                <a:solidFill>
                  <a:schemeClr val="bg1"/>
                </a:solidFill>
                <a:latin typeface="-윤고딕320" panose="02030504000101010101" pitchFamily="18" charset="-127"/>
                <a:ea typeface="-윤고딕320" panose="02030504000101010101" pitchFamily="18" charset="-127"/>
              </a:rPr>
              <a:t>It will </a:t>
            </a:r>
            <a:r>
              <a:rPr lang="en-US" altLang="ko-KR" sz="2800" i="1" dirty="0">
                <a:solidFill>
                  <a:schemeClr val="bg1"/>
                </a:solidFill>
                <a:latin typeface="-윤고딕320" panose="02030504000101010101" pitchFamily="18" charset="-127"/>
                <a:ea typeface="-윤고딕320" panose="02030504000101010101" pitchFamily="18" charset="-127"/>
              </a:rPr>
              <a:t>be </a:t>
            </a:r>
            <a:r>
              <a:rPr lang="en-US" altLang="ko-KR" sz="2800" i="1" dirty="0">
                <a:solidFill>
                  <a:srgbClr val="FFC000"/>
                </a:solidFill>
                <a:latin typeface="-윤고딕320" panose="02030504000101010101" pitchFamily="18" charset="-127"/>
                <a:ea typeface="-윤고딕320" panose="02030504000101010101" pitchFamily="18" charset="-127"/>
              </a:rPr>
              <a:t>fun to play this game with swimmers of matching </a:t>
            </a:r>
            <a:r>
              <a:rPr lang="en-US" altLang="ko-KR" sz="2800" i="1" dirty="0" smtClean="0">
                <a:solidFill>
                  <a:srgbClr val="FFC000"/>
                </a:solidFill>
                <a:latin typeface="-윤고딕320" panose="02030504000101010101" pitchFamily="18" charset="-127"/>
                <a:ea typeface="-윤고딕320" panose="02030504000101010101" pitchFamily="18" charset="-127"/>
              </a:rPr>
              <a:t>skill</a:t>
            </a:r>
            <a:r>
              <a:rPr lang="en-US" altLang="ko-KR" sz="2800" i="1" dirty="0" smtClean="0">
                <a:solidFill>
                  <a:schemeClr val="bg1"/>
                </a:solidFill>
                <a:latin typeface="-윤고딕320" panose="02030504000101010101" pitchFamily="18" charset="-127"/>
                <a:ea typeface="-윤고딕320" panose="02030504000101010101" pitchFamily="18" charset="-127"/>
              </a:rPr>
              <a:t>. If </a:t>
            </a:r>
            <a:r>
              <a:rPr lang="en-US" altLang="ko-KR" sz="2800" i="1" dirty="0">
                <a:solidFill>
                  <a:schemeClr val="bg1"/>
                </a:solidFill>
                <a:latin typeface="-윤고딕320" panose="02030504000101010101" pitchFamily="18" charset="-127"/>
                <a:ea typeface="-윤고딕320" panose="02030504000101010101" pitchFamily="18" charset="-127"/>
              </a:rPr>
              <a:t>not, tension or motivation seems to decrease</a:t>
            </a:r>
            <a:r>
              <a:rPr lang="en-US" altLang="ko-KR" sz="2800" i="1" dirty="0" smtClean="0">
                <a:solidFill>
                  <a:schemeClr val="bg1"/>
                </a:solidFill>
                <a:latin typeface="-윤고딕320" panose="02030504000101010101" pitchFamily="18" charset="-127"/>
                <a:ea typeface="-윤고딕320" panose="02030504000101010101" pitchFamily="18" charset="-127"/>
              </a:rPr>
              <a:t>.”- P1</a:t>
            </a:r>
          </a:p>
          <a:p>
            <a:endParaRPr lang="en-US" altLang="ko-KR" sz="2800" i="1" dirty="0">
              <a:solidFill>
                <a:schemeClr val="bg1"/>
              </a:solidFill>
              <a:latin typeface="-윤고딕320" panose="02030504000101010101" pitchFamily="18" charset="-127"/>
              <a:ea typeface="-윤고딕320" panose="02030504000101010101" pitchFamily="18" charset="-127"/>
            </a:endParaRPr>
          </a:p>
          <a:p>
            <a:r>
              <a:rPr lang="en-US" altLang="ko-KR" sz="2800" i="1" dirty="0" smtClean="0">
                <a:solidFill>
                  <a:schemeClr val="bg1"/>
                </a:solidFill>
                <a:latin typeface="-윤고딕320" panose="02030504000101010101" pitchFamily="18" charset="-127"/>
                <a:ea typeface="-윤고딕320" panose="02030504000101010101" pitchFamily="18" charset="-127"/>
              </a:rPr>
              <a:t>“</a:t>
            </a:r>
            <a:r>
              <a:rPr lang="en-US" altLang="ko-KR" sz="2800" i="1" dirty="0" smtClean="0">
                <a:solidFill>
                  <a:srgbClr val="FFC000"/>
                </a:solidFill>
                <a:latin typeface="-윤고딕320" panose="02030504000101010101" pitchFamily="18" charset="-127"/>
                <a:ea typeface="-윤고딕320" panose="02030504000101010101" pitchFamily="18" charset="-127"/>
              </a:rPr>
              <a:t>I </a:t>
            </a:r>
            <a:r>
              <a:rPr lang="en-US" altLang="ko-KR" sz="2800" i="1" dirty="0">
                <a:solidFill>
                  <a:srgbClr val="FFC000"/>
                </a:solidFill>
                <a:latin typeface="-윤고딕320" panose="02030504000101010101" pitchFamily="18" charset="-127"/>
                <a:ea typeface="-윤고딕320" panose="02030504000101010101" pitchFamily="18" charset="-127"/>
              </a:rPr>
              <a:t>intentionally swam slowly in the CO phase and kept up </a:t>
            </a:r>
            <a:r>
              <a:rPr lang="en-US" altLang="ko-KR" sz="2800" i="1" dirty="0" smtClean="0">
                <a:solidFill>
                  <a:srgbClr val="FFC000"/>
                </a:solidFill>
                <a:latin typeface="-윤고딕320" panose="02030504000101010101" pitchFamily="18" charset="-127"/>
                <a:ea typeface="-윤고딕320" panose="02030504000101010101" pitchFamily="18" charset="-127"/>
              </a:rPr>
              <a:t>my pace </a:t>
            </a:r>
            <a:r>
              <a:rPr lang="en-US" altLang="ko-KR" sz="2800" i="1" dirty="0">
                <a:solidFill>
                  <a:srgbClr val="FFC000"/>
                </a:solidFill>
                <a:latin typeface="-윤고딕320" panose="02030504000101010101" pitchFamily="18" charset="-127"/>
                <a:ea typeface="-윤고딕320" panose="02030504000101010101" pitchFamily="18" charset="-127"/>
              </a:rPr>
              <a:t>consistently</a:t>
            </a:r>
            <a:r>
              <a:rPr lang="en-US" altLang="ko-KR" sz="2800" i="1" dirty="0">
                <a:solidFill>
                  <a:schemeClr val="bg1"/>
                </a:solidFill>
                <a:latin typeface="-윤고딕320" panose="02030504000101010101" pitchFamily="18" charset="-127"/>
                <a:ea typeface="-윤고딕320" panose="02030504000101010101" pitchFamily="18" charset="-127"/>
              </a:rPr>
              <a:t>. So, I ended up winning first place in </a:t>
            </a:r>
            <a:r>
              <a:rPr lang="en-US" altLang="ko-KR" sz="2800" i="1" dirty="0" smtClean="0">
                <a:solidFill>
                  <a:schemeClr val="bg1"/>
                </a:solidFill>
                <a:latin typeface="-윤고딕320" panose="02030504000101010101" pitchFamily="18" charset="-127"/>
                <a:ea typeface="-윤고딕320" panose="02030504000101010101" pitchFamily="18" charset="-127"/>
              </a:rPr>
              <a:t>that round.”- P3</a:t>
            </a:r>
            <a:endParaRPr lang="en-US" altLang="ko-KR" sz="2800" i="1" dirty="0">
              <a:solidFill>
                <a:schemeClr val="bg1"/>
              </a:solidFill>
              <a:latin typeface="-윤고딕320" panose="02030504000101010101" pitchFamily="18" charset="-127"/>
              <a:ea typeface="-윤고딕320" panose="02030504000101010101" pitchFamily="18" charset="-127"/>
            </a:endParaRPr>
          </a:p>
        </p:txBody>
      </p:sp>
      <p:sp>
        <p:nvSpPr>
          <p:cNvPr id="19" name="TextBox 18"/>
          <p:cNvSpPr txBox="1"/>
          <p:nvPr/>
        </p:nvSpPr>
        <p:spPr>
          <a:xfrm>
            <a:off x="328462" y="1988820"/>
            <a:ext cx="9032708" cy="553998"/>
          </a:xfrm>
          <a:prstGeom prst="rect">
            <a:avLst/>
          </a:prstGeom>
          <a:noFill/>
        </p:spPr>
        <p:txBody>
          <a:bodyPr wrap="square" lIns="72000" tIns="0" rIns="72000" bIns="0" rtlCol="0">
            <a:spAutoFit/>
          </a:bodyPr>
          <a:lstStyle/>
          <a:p>
            <a:r>
              <a:rPr lang="en-US" altLang="ko-KR" sz="3600" spc="-150" dirty="0">
                <a:solidFill>
                  <a:srgbClr val="FFC000"/>
                </a:solidFill>
                <a:latin typeface="-윤고딕320" panose="02030504000101010101" pitchFamily="18" charset="-127"/>
                <a:ea typeface="-윤고딕320" panose="02030504000101010101" pitchFamily="18" charset="-127"/>
              </a:rPr>
              <a:t>Dealing with differences in skill level</a:t>
            </a:r>
            <a:endParaRPr lang="ko-KR" altLang="en-US" sz="3600" spc="-150" dirty="0">
              <a:solidFill>
                <a:srgbClr val="FFC000"/>
              </a:solidFill>
              <a:latin typeface="-윤고딕320" panose="02030504000101010101" pitchFamily="18" charset="-127"/>
              <a:ea typeface="-윤고딕320" panose="02030504000101010101" pitchFamily="18" charset="-127"/>
            </a:endParaRPr>
          </a:p>
        </p:txBody>
      </p:sp>
      <p:sp>
        <p:nvSpPr>
          <p:cNvPr id="11" name="직사각형 10"/>
          <p:cNvSpPr/>
          <p:nvPr/>
        </p:nvSpPr>
        <p:spPr>
          <a:xfrm>
            <a:off x="335360" y="39213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07057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사다리꼴 3"/>
          <p:cNvSpPr/>
          <p:nvPr/>
        </p:nvSpPr>
        <p:spPr>
          <a:xfrm>
            <a:off x="7082629" y="569256"/>
            <a:ext cx="34568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7090567" y="499223"/>
            <a:ext cx="359648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Discussion on</a:t>
            </a:r>
          </a:p>
        </p:txBody>
      </p:sp>
      <p:sp>
        <p:nvSpPr>
          <p:cNvPr id="11" name="직사각형 10"/>
          <p:cNvSpPr/>
          <p:nvPr/>
        </p:nvSpPr>
        <p:spPr>
          <a:xfrm>
            <a:off x="7082629" y="412115"/>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사다리꼴 3"/>
          <p:cNvSpPr/>
          <p:nvPr/>
        </p:nvSpPr>
        <p:spPr>
          <a:xfrm>
            <a:off x="7082629" y="1194350"/>
            <a:ext cx="4770864"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7082629" y="1124317"/>
            <a:ext cx="477440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Coordination</a:t>
            </a:r>
          </a:p>
        </p:txBody>
      </p:sp>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13770"/>
            <a:ext cx="12192000" cy="497960"/>
          </a:xfrm>
          <a:prstGeom prst="rect">
            <a:avLst/>
          </a:prstGeom>
        </p:spPr>
      </p:pic>
      <p:grpSp>
        <p:nvGrpSpPr>
          <p:cNvPr id="34" name="그룹 33"/>
          <p:cNvGrpSpPr/>
          <p:nvPr/>
        </p:nvGrpSpPr>
        <p:grpSpPr>
          <a:xfrm>
            <a:off x="0" y="4259577"/>
            <a:ext cx="12192000" cy="1885950"/>
            <a:chOff x="0" y="3098770"/>
            <a:chExt cx="12192000" cy="1885950"/>
          </a:xfrm>
        </p:grpSpPr>
        <p:pic>
          <p:nvPicPr>
            <p:cNvPr id="16" name="그림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6450" y="3098770"/>
              <a:ext cx="2495550" cy="1885950"/>
            </a:xfrm>
            <a:prstGeom prst="rect">
              <a:avLst/>
            </a:prstGeom>
          </p:spPr>
        </p:pic>
        <p:pic>
          <p:nvPicPr>
            <p:cNvPr id="19" name="그림 18"/>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0" y="3098770"/>
              <a:ext cx="2277584" cy="1885950"/>
            </a:xfrm>
            <a:prstGeom prst="rect">
              <a:avLst/>
            </a:prstGeom>
          </p:spPr>
        </p:pic>
        <p:pic>
          <p:nvPicPr>
            <p:cNvPr id="22" name="그림 21"/>
            <p:cNvPicPr>
              <a:picLocks noChangeAspect="1"/>
            </p:cNvPicPr>
            <p:nvPr/>
          </p:nvPicPr>
          <p:blipFill rotWithShape="1">
            <a:blip r:embed="rId6" cstate="print">
              <a:extLst>
                <a:ext uri="{28A0092B-C50C-407E-A947-70E740481C1C}">
                  <a14:useLocalDpi xmlns:a14="http://schemas.microsoft.com/office/drawing/2010/main" val="0"/>
                </a:ext>
              </a:extLst>
            </a:blip>
            <a:srcRect b="2822"/>
            <a:stretch/>
          </p:blipFill>
          <p:spPr>
            <a:xfrm>
              <a:off x="2111452" y="4268814"/>
              <a:ext cx="438150" cy="222149"/>
            </a:xfrm>
            <a:prstGeom prst="rect">
              <a:avLst/>
            </a:prstGeom>
          </p:spPr>
        </p:pic>
        <p:pic>
          <p:nvPicPr>
            <p:cNvPr id="26" name="그림 25"/>
            <p:cNvPicPr>
              <a:picLocks noChangeAspect="1"/>
            </p:cNvPicPr>
            <p:nvPr/>
          </p:nvPicPr>
          <p:blipFill rotWithShape="1">
            <a:blip r:embed="rId6" cstate="print">
              <a:extLst>
                <a:ext uri="{28A0092B-C50C-407E-A947-70E740481C1C}">
                  <a14:useLocalDpi xmlns:a14="http://schemas.microsoft.com/office/drawing/2010/main" val="0"/>
                </a:ext>
              </a:extLst>
            </a:blip>
            <a:srcRect b="2822"/>
            <a:stretch/>
          </p:blipFill>
          <p:spPr>
            <a:xfrm>
              <a:off x="4537596" y="4268814"/>
              <a:ext cx="438150" cy="222149"/>
            </a:xfrm>
            <a:prstGeom prst="rect">
              <a:avLst/>
            </a:prstGeom>
          </p:spPr>
        </p:pic>
        <p:pic>
          <p:nvPicPr>
            <p:cNvPr id="28" name="그림 27"/>
            <p:cNvPicPr>
              <a:picLocks noChangeAspect="1"/>
            </p:cNvPicPr>
            <p:nvPr/>
          </p:nvPicPr>
          <p:blipFill rotWithShape="1">
            <a:blip r:embed="rId6" cstate="print">
              <a:extLst>
                <a:ext uri="{28A0092B-C50C-407E-A947-70E740481C1C}">
                  <a14:useLocalDpi xmlns:a14="http://schemas.microsoft.com/office/drawing/2010/main" val="0"/>
                </a:ext>
              </a:extLst>
            </a:blip>
            <a:srcRect b="2822"/>
            <a:stretch/>
          </p:blipFill>
          <p:spPr>
            <a:xfrm>
              <a:off x="6963740" y="4268814"/>
              <a:ext cx="438150" cy="222149"/>
            </a:xfrm>
            <a:prstGeom prst="rect">
              <a:avLst/>
            </a:prstGeom>
          </p:spPr>
        </p:pic>
        <p:pic>
          <p:nvPicPr>
            <p:cNvPr id="30" name="그림 29"/>
            <p:cNvPicPr>
              <a:picLocks noChangeAspect="1"/>
            </p:cNvPicPr>
            <p:nvPr/>
          </p:nvPicPr>
          <p:blipFill rotWithShape="1">
            <a:blip r:embed="rId6" cstate="print">
              <a:extLst>
                <a:ext uri="{28A0092B-C50C-407E-A947-70E740481C1C}">
                  <a14:useLocalDpi xmlns:a14="http://schemas.microsoft.com/office/drawing/2010/main" val="0"/>
                </a:ext>
              </a:extLst>
            </a:blip>
            <a:srcRect b="2822"/>
            <a:stretch/>
          </p:blipFill>
          <p:spPr>
            <a:xfrm>
              <a:off x="9385822" y="4268814"/>
              <a:ext cx="438150" cy="222149"/>
            </a:xfrm>
            <a:prstGeom prst="rect">
              <a:avLst/>
            </a:prstGeom>
          </p:spPr>
        </p:pic>
        <p:pic>
          <p:nvPicPr>
            <p:cNvPr id="31" name="그림 30"/>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2424112" y="3098770"/>
              <a:ext cx="2277584" cy="1885950"/>
            </a:xfrm>
            <a:prstGeom prst="rect">
              <a:avLst/>
            </a:prstGeom>
          </p:spPr>
        </p:pic>
        <p:pic>
          <p:nvPicPr>
            <p:cNvPr id="32" name="그림 31"/>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4848224" y="3098770"/>
              <a:ext cx="2277584" cy="1885950"/>
            </a:xfrm>
            <a:prstGeom prst="rect">
              <a:avLst/>
            </a:prstGeom>
          </p:spPr>
        </p:pic>
        <p:pic>
          <p:nvPicPr>
            <p:cNvPr id="33" name="그림 32"/>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7272336" y="3098770"/>
              <a:ext cx="2277584" cy="1885950"/>
            </a:xfrm>
            <a:prstGeom prst="rect">
              <a:avLst/>
            </a:prstGeom>
          </p:spPr>
        </p:pic>
      </p:grpSp>
      <p:sp>
        <p:nvSpPr>
          <p:cNvPr id="23" name="모서리가 둥근 직사각형 22"/>
          <p:cNvSpPr/>
          <p:nvPr/>
        </p:nvSpPr>
        <p:spPr>
          <a:xfrm>
            <a:off x="334963" y="1632741"/>
            <a:ext cx="5348207" cy="2141239"/>
          </a:xfrm>
          <a:prstGeom prst="roundRect">
            <a:avLst>
              <a:gd name="adj" fmla="val 9070"/>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dirty="0">
                <a:solidFill>
                  <a:srgbClr val="FFC000"/>
                </a:solidFill>
                <a:latin typeface="-윤고딕320" panose="02030504000101010101" pitchFamily="18" charset="-127"/>
                <a:ea typeface="-윤고딕320" panose="02030504000101010101" pitchFamily="18" charset="-127"/>
              </a:rPr>
              <a:t>Main Design Challenge</a:t>
            </a:r>
          </a:p>
          <a:p>
            <a:r>
              <a:rPr lang="en-US" altLang="ko-KR" sz="2400" dirty="0" smtClean="0">
                <a:solidFill>
                  <a:schemeClr val="bg1"/>
                </a:solidFill>
                <a:latin typeface="-윤고딕320" panose="02030504000101010101" pitchFamily="18" charset="-127"/>
                <a:ea typeface="-윤고딕320" panose="02030504000101010101" pitchFamily="18" charset="-127"/>
              </a:rPr>
              <a:t>Gamifying </a:t>
            </a:r>
            <a:r>
              <a:rPr lang="en-US" altLang="ko-KR" sz="2400" dirty="0">
                <a:solidFill>
                  <a:schemeClr val="bg1"/>
                </a:solidFill>
                <a:latin typeface="-윤고딕320" panose="02030504000101010101" pitchFamily="18" charset="-127"/>
                <a:ea typeface="-윤고딕320" panose="02030504000101010101" pitchFamily="18" charset="-127"/>
              </a:rPr>
              <a:t>group fitness </a:t>
            </a:r>
            <a:r>
              <a:rPr lang="en-US" altLang="ko-KR" sz="2400" dirty="0" smtClean="0">
                <a:solidFill>
                  <a:schemeClr val="bg1"/>
                </a:solidFill>
                <a:latin typeface="-윤고딕320" panose="02030504000101010101" pitchFamily="18" charset="-127"/>
                <a:ea typeface="-윤고딕320" panose="02030504000101010101" pitchFamily="18" charset="-127"/>
              </a:rPr>
              <a:t>swimming </a:t>
            </a:r>
            <a:r>
              <a:rPr lang="en-US" altLang="ko-KR" sz="2400" dirty="0">
                <a:solidFill>
                  <a:schemeClr val="bg1"/>
                </a:solidFill>
                <a:latin typeface="-윤고딕320" panose="02030504000101010101" pitchFamily="18" charset="-127"/>
                <a:ea typeface="-윤고딕320" panose="02030504000101010101" pitchFamily="18" charset="-127"/>
              </a:rPr>
              <a:t>by coordinating a group of swimmers and yet delivering group awareness without causing information overload </a:t>
            </a:r>
            <a:endParaRPr lang="en-US" altLang="ko-KR" sz="2400" dirty="0" smtClean="0">
              <a:solidFill>
                <a:srgbClr val="FFC000"/>
              </a:solidFill>
              <a:latin typeface="-윤고딕320" panose="02030504000101010101" pitchFamily="18" charset="-127"/>
              <a:ea typeface="-윤고딕320" panose="02030504000101010101" pitchFamily="18" charset="-127"/>
            </a:endParaRPr>
          </a:p>
        </p:txBody>
      </p:sp>
      <p:cxnSp>
        <p:nvCxnSpPr>
          <p:cNvPr id="24" name="꺾인 연결선 23"/>
          <p:cNvCxnSpPr>
            <a:stCxn id="32" idx="0"/>
            <a:endCxn id="23" idx="3"/>
          </p:cNvCxnSpPr>
          <p:nvPr/>
        </p:nvCxnSpPr>
        <p:spPr>
          <a:xfrm rot="16200000" flipV="1">
            <a:off x="5056985" y="3329546"/>
            <a:ext cx="1556216" cy="303846"/>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7485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13770"/>
            <a:ext cx="12192000" cy="497960"/>
          </a:xfrm>
          <a:prstGeom prst="rect">
            <a:avLst/>
          </a:prstGeom>
        </p:spPr>
      </p:pic>
      <p:grpSp>
        <p:nvGrpSpPr>
          <p:cNvPr id="34" name="그룹 33"/>
          <p:cNvGrpSpPr/>
          <p:nvPr/>
        </p:nvGrpSpPr>
        <p:grpSpPr>
          <a:xfrm>
            <a:off x="2111452" y="4259577"/>
            <a:ext cx="7712520" cy="1885950"/>
            <a:chOff x="2111452" y="3098770"/>
            <a:chExt cx="7712520" cy="1885950"/>
          </a:xfrm>
        </p:grpSpPr>
        <p:pic>
          <p:nvPicPr>
            <p:cNvPr id="22" name="그림 21"/>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2111452" y="4268814"/>
              <a:ext cx="438150" cy="222149"/>
            </a:xfrm>
            <a:prstGeom prst="rect">
              <a:avLst/>
            </a:prstGeom>
          </p:spPr>
        </p:pic>
        <p:pic>
          <p:nvPicPr>
            <p:cNvPr id="26" name="그림 25"/>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4537596" y="4268814"/>
              <a:ext cx="438150" cy="222149"/>
            </a:xfrm>
            <a:prstGeom prst="rect">
              <a:avLst/>
            </a:prstGeom>
          </p:spPr>
        </p:pic>
        <p:pic>
          <p:nvPicPr>
            <p:cNvPr id="28" name="그림 27"/>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6963740" y="4268814"/>
              <a:ext cx="438150" cy="222149"/>
            </a:xfrm>
            <a:prstGeom prst="rect">
              <a:avLst/>
            </a:prstGeom>
          </p:spPr>
        </p:pic>
        <p:pic>
          <p:nvPicPr>
            <p:cNvPr id="30" name="그림 29"/>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9385822" y="4268814"/>
              <a:ext cx="438150" cy="222149"/>
            </a:xfrm>
            <a:prstGeom prst="rect">
              <a:avLst/>
            </a:prstGeom>
          </p:spPr>
        </p:pic>
        <p:pic>
          <p:nvPicPr>
            <p:cNvPr id="31" name="그림 30"/>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2424112" y="3098770"/>
              <a:ext cx="2277584" cy="1885950"/>
            </a:xfrm>
            <a:prstGeom prst="rect">
              <a:avLst/>
            </a:prstGeom>
          </p:spPr>
        </p:pic>
        <p:pic>
          <p:nvPicPr>
            <p:cNvPr id="32" name="그림 31"/>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4848224" y="3098770"/>
              <a:ext cx="2277584" cy="1885950"/>
            </a:xfrm>
            <a:prstGeom prst="rect">
              <a:avLst/>
            </a:prstGeom>
          </p:spPr>
        </p:pic>
        <p:pic>
          <p:nvPicPr>
            <p:cNvPr id="33" name="그림 32"/>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7272336" y="3098770"/>
              <a:ext cx="2277584" cy="1885950"/>
            </a:xfrm>
            <a:prstGeom prst="rect">
              <a:avLst/>
            </a:prstGeom>
          </p:spPr>
        </p:pic>
      </p:grpSp>
      <p:pic>
        <p:nvPicPr>
          <p:cNvPr id="20" name="그림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0376" y="-1880221"/>
            <a:ext cx="2495550" cy="1885950"/>
          </a:xfrm>
          <a:prstGeom prst="rect">
            <a:avLst/>
          </a:prstGeom>
        </p:spPr>
      </p:pic>
      <p:pic>
        <p:nvPicPr>
          <p:cNvPr id="21" name="그림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1450" y="-2202357"/>
            <a:ext cx="2286000" cy="1885950"/>
          </a:xfrm>
          <a:prstGeom prst="rect">
            <a:avLst/>
          </a:prstGeom>
        </p:spPr>
      </p:pic>
      <p:pic>
        <p:nvPicPr>
          <p:cNvPr id="25" name="그림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6448" y="4259577"/>
            <a:ext cx="2495550" cy="1885950"/>
          </a:xfrm>
          <a:prstGeom prst="rect">
            <a:avLst/>
          </a:prstGeom>
        </p:spPr>
      </p:pic>
      <p:pic>
        <p:nvPicPr>
          <p:cNvPr id="27" name="그림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3886" y="-2833671"/>
            <a:ext cx="2495550" cy="1885950"/>
          </a:xfrm>
          <a:prstGeom prst="rect">
            <a:avLst/>
          </a:prstGeom>
        </p:spPr>
      </p:pic>
      <p:pic>
        <p:nvPicPr>
          <p:cNvPr id="29" name="그림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8" y="4259577"/>
            <a:ext cx="2286000" cy="1885950"/>
          </a:xfrm>
          <a:prstGeom prst="rect">
            <a:avLst/>
          </a:prstGeom>
        </p:spPr>
      </p:pic>
      <p:pic>
        <p:nvPicPr>
          <p:cNvPr id="35" name="그림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037" y="-3116126"/>
            <a:ext cx="2286000" cy="1885950"/>
          </a:xfrm>
          <a:prstGeom prst="rect">
            <a:avLst/>
          </a:prstGeom>
        </p:spPr>
      </p:pic>
      <p:cxnSp>
        <p:nvCxnSpPr>
          <p:cNvPr id="37" name="꺾인 연결선 36"/>
          <p:cNvCxnSpPr>
            <a:stCxn id="38" idx="0"/>
            <a:endCxn id="48" idx="3"/>
          </p:cNvCxnSpPr>
          <p:nvPr/>
        </p:nvCxnSpPr>
        <p:spPr>
          <a:xfrm rot="16200000" flipV="1">
            <a:off x="5039184" y="3195962"/>
            <a:ext cx="1591818" cy="303846"/>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모서리가 둥근 직사각형 37"/>
          <p:cNvSpPr/>
          <p:nvPr/>
        </p:nvSpPr>
        <p:spPr>
          <a:xfrm>
            <a:off x="2330991" y="4143794"/>
            <a:ext cx="7312049"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사다리꼴 3"/>
          <p:cNvSpPr/>
          <p:nvPr/>
        </p:nvSpPr>
        <p:spPr>
          <a:xfrm>
            <a:off x="7082629" y="569256"/>
            <a:ext cx="34568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7090567" y="499223"/>
            <a:ext cx="359648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Discussion on</a:t>
            </a:r>
          </a:p>
        </p:txBody>
      </p:sp>
      <p:sp>
        <p:nvSpPr>
          <p:cNvPr id="41" name="직사각형 40"/>
          <p:cNvSpPr/>
          <p:nvPr/>
        </p:nvSpPr>
        <p:spPr>
          <a:xfrm>
            <a:off x="7082629" y="412115"/>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사다리꼴 3"/>
          <p:cNvSpPr/>
          <p:nvPr/>
        </p:nvSpPr>
        <p:spPr>
          <a:xfrm>
            <a:off x="7082629" y="1194350"/>
            <a:ext cx="4770864"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7082629" y="1124317"/>
            <a:ext cx="477440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Coordination</a:t>
            </a:r>
          </a:p>
        </p:txBody>
      </p:sp>
      <p:sp>
        <p:nvSpPr>
          <p:cNvPr id="48" name="모서리가 둥근 직사각형 47"/>
          <p:cNvSpPr/>
          <p:nvPr/>
        </p:nvSpPr>
        <p:spPr>
          <a:xfrm>
            <a:off x="334963" y="1674952"/>
            <a:ext cx="5348207" cy="1754048"/>
          </a:xfrm>
          <a:prstGeom prst="roundRect">
            <a:avLst>
              <a:gd name="adj" fmla="val 9070"/>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Subgroup Formation</a:t>
            </a:r>
            <a:endParaRPr lang="en-US" altLang="ko-KR" sz="3200" dirty="0">
              <a:solidFill>
                <a:srgbClr val="FFC000"/>
              </a:solidFill>
              <a:latin typeface="-윤고딕320" panose="02030504000101010101" pitchFamily="18" charset="-127"/>
              <a:ea typeface="-윤고딕320" panose="02030504000101010101" pitchFamily="18" charset="-127"/>
            </a:endParaRPr>
          </a:p>
          <a:p>
            <a:r>
              <a:rPr lang="en-US" altLang="ko-KR" sz="2400" dirty="0" smtClean="0">
                <a:solidFill>
                  <a:schemeClr val="bg1"/>
                </a:solidFill>
                <a:latin typeface="-윤고딕320" panose="02030504000101010101" pitchFamily="18" charset="-127"/>
                <a:ea typeface="-윤고딕320" panose="02030504000101010101" pitchFamily="18" charset="-127"/>
              </a:rPr>
              <a:t>Dynamically forming subgroups according to player</a:t>
            </a:r>
            <a:r>
              <a:rPr lang="en-US" altLang="ko-KR" sz="2400" dirty="0" smtClean="0">
                <a:solidFill>
                  <a:schemeClr val="bg1"/>
                </a:solidFill>
                <a:latin typeface="Georgia" panose="02040502050405020303" pitchFamily="18" charset="0"/>
                <a:ea typeface="-윤고딕320" panose="02030504000101010101" pitchFamily="18" charset="-127"/>
              </a:rPr>
              <a:t>’</a:t>
            </a:r>
            <a:r>
              <a:rPr lang="en-US" altLang="ko-KR" sz="2400" dirty="0" smtClean="0">
                <a:solidFill>
                  <a:schemeClr val="bg1"/>
                </a:solidFill>
                <a:latin typeface="-윤고딕320" panose="02030504000101010101" pitchFamily="18" charset="-127"/>
                <a:ea typeface="-윤고딕320" panose="02030504000101010101" pitchFamily="18" charset="-127"/>
              </a:rPr>
              <a:t>s exertion levels in the CO phase of each round</a:t>
            </a:r>
            <a:endParaRPr lang="en-US" altLang="ko-KR" sz="2400" dirty="0" smtClean="0">
              <a:solidFill>
                <a:srgbClr val="FFC000"/>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7088736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13770"/>
            <a:ext cx="12192000" cy="497960"/>
          </a:xfrm>
          <a:prstGeom prst="rect">
            <a:avLst/>
          </a:prstGeom>
        </p:spPr>
      </p:pic>
      <p:grpSp>
        <p:nvGrpSpPr>
          <p:cNvPr id="34" name="그룹 33"/>
          <p:cNvGrpSpPr/>
          <p:nvPr/>
        </p:nvGrpSpPr>
        <p:grpSpPr>
          <a:xfrm>
            <a:off x="2111452" y="4259577"/>
            <a:ext cx="7712520" cy="1885950"/>
            <a:chOff x="2111452" y="3098770"/>
            <a:chExt cx="7712520" cy="1885950"/>
          </a:xfrm>
        </p:grpSpPr>
        <p:pic>
          <p:nvPicPr>
            <p:cNvPr id="22" name="그림 21"/>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2111452" y="4268814"/>
              <a:ext cx="438150" cy="222149"/>
            </a:xfrm>
            <a:prstGeom prst="rect">
              <a:avLst/>
            </a:prstGeom>
          </p:spPr>
        </p:pic>
        <p:pic>
          <p:nvPicPr>
            <p:cNvPr id="26" name="그림 25"/>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4537596" y="4268814"/>
              <a:ext cx="438150" cy="222149"/>
            </a:xfrm>
            <a:prstGeom prst="rect">
              <a:avLst/>
            </a:prstGeom>
          </p:spPr>
        </p:pic>
        <p:pic>
          <p:nvPicPr>
            <p:cNvPr id="28" name="그림 27"/>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6963740" y="4268814"/>
              <a:ext cx="438150" cy="222149"/>
            </a:xfrm>
            <a:prstGeom prst="rect">
              <a:avLst/>
            </a:prstGeom>
          </p:spPr>
        </p:pic>
        <p:pic>
          <p:nvPicPr>
            <p:cNvPr id="30" name="그림 29"/>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9385822" y="4268814"/>
              <a:ext cx="438150" cy="222149"/>
            </a:xfrm>
            <a:prstGeom prst="rect">
              <a:avLst/>
            </a:prstGeom>
          </p:spPr>
        </p:pic>
        <p:pic>
          <p:nvPicPr>
            <p:cNvPr id="31" name="그림 30"/>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2424112" y="3098770"/>
              <a:ext cx="2277584" cy="1885950"/>
            </a:xfrm>
            <a:prstGeom prst="rect">
              <a:avLst/>
            </a:prstGeom>
          </p:spPr>
        </p:pic>
        <p:pic>
          <p:nvPicPr>
            <p:cNvPr id="32" name="그림 31"/>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4848224" y="3098770"/>
              <a:ext cx="2277584" cy="1885950"/>
            </a:xfrm>
            <a:prstGeom prst="rect">
              <a:avLst/>
            </a:prstGeom>
          </p:spPr>
        </p:pic>
        <p:pic>
          <p:nvPicPr>
            <p:cNvPr id="33" name="그림 32"/>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7272336" y="3098770"/>
              <a:ext cx="2277584" cy="1885950"/>
            </a:xfrm>
            <a:prstGeom prst="rect">
              <a:avLst/>
            </a:prstGeom>
          </p:spPr>
        </p:pic>
      </p:grpSp>
      <p:pic>
        <p:nvPicPr>
          <p:cNvPr id="20" name="그림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0376" y="-1880221"/>
            <a:ext cx="2495550" cy="1885950"/>
          </a:xfrm>
          <a:prstGeom prst="rect">
            <a:avLst/>
          </a:prstGeom>
        </p:spPr>
      </p:pic>
      <p:pic>
        <p:nvPicPr>
          <p:cNvPr id="21" name="그림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1450" y="-2202357"/>
            <a:ext cx="2286000" cy="1885950"/>
          </a:xfrm>
          <a:prstGeom prst="rect">
            <a:avLst/>
          </a:prstGeom>
        </p:spPr>
      </p:pic>
      <p:pic>
        <p:nvPicPr>
          <p:cNvPr id="25" name="그림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6448" y="4259577"/>
            <a:ext cx="2495550" cy="1885950"/>
          </a:xfrm>
          <a:prstGeom prst="rect">
            <a:avLst/>
          </a:prstGeom>
        </p:spPr>
      </p:pic>
      <p:pic>
        <p:nvPicPr>
          <p:cNvPr id="27" name="그림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3886" y="-2833671"/>
            <a:ext cx="2495550" cy="1885950"/>
          </a:xfrm>
          <a:prstGeom prst="rect">
            <a:avLst/>
          </a:prstGeom>
        </p:spPr>
      </p:pic>
      <p:pic>
        <p:nvPicPr>
          <p:cNvPr id="29" name="그림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8" y="4259577"/>
            <a:ext cx="2286000" cy="1885950"/>
          </a:xfrm>
          <a:prstGeom prst="rect">
            <a:avLst/>
          </a:prstGeom>
        </p:spPr>
      </p:pic>
      <p:pic>
        <p:nvPicPr>
          <p:cNvPr id="35" name="그림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037" y="-3116126"/>
            <a:ext cx="2286000" cy="1885950"/>
          </a:xfrm>
          <a:prstGeom prst="rect">
            <a:avLst/>
          </a:prstGeom>
        </p:spPr>
      </p:pic>
      <p:cxnSp>
        <p:nvCxnSpPr>
          <p:cNvPr id="37" name="꺾인 연결선 36"/>
          <p:cNvCxnSpPr>
            <a:stCxn id="38" idx="0"/>
            <a:endCxn id="46" idx="3"/>
          </p:cNvCxnSpPr>
          <p:nvPr/>
        </p:nvCxnSpPr>
        <p:spPr>
          <a:xfrm rot="16200000" flipV="1">
            <a:off x="5035833" y="3197107"/>
            <a:ext cx="1598521" cy="303846"/>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모서리가 둥근 직사각형 37"/>
          <p:cNvSpPr/>
          <p:nvPr/>
        </p:nvSpPr>
        <p:spPr>
          <a:xfrm>
            <a:off x="2330991" y="4148290"/>
            <a:ext cx="7312049"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사다리꼴 3"/>
          <p:cNvSpPr/>
          <p:nvPr/>
        </p:nvSpPr>
        <p:spPr>
          <a:xfrm>
            <a:off x="7082629" y="569256"/>
            <a:ext cx="34568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7090567" y="499223"/>
            <a:ext cx="359648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Discussion on</a:t>
            </a:r>
          </a:p>
        </p:txBody>
      </p:sp>
      <p:sp>
        <p:nvSpPr>
          <p:cNvPr id="41" name="직사각형 40"/>
          <p:cNvSpPr/>
          <p:nvPr/>
        </p:nvSpPr>
        <p:spPr>
          <a:xfrm>
            <a:off x="7082629" y="412115"/>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사다리꼴 3"/>
          <p:cNvSpPr/>
          <p:nvPr/>
        </p:nvSpPr>
        <p:spPr>
          <a:xfrm>
            <a:off x="7082629" y="1194350"/>
            <a:ext cx="4770864"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7082629" y="1124317"/>
            <a:ext cx="477440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Coordination</a:t>
            </a:r>
          </a:p>
        </p:txBody>
      </p:sp>
      <p:cxnSp>
        <p:nvCxnSpPr>
          <p:cNvPr id="36" name="직선 화살표 연결선 35"/>
          <p:cNvCxnSpPr/>
          <p:nvPr/>
        </p:nvCxnSpPr>
        <p:spPr>
          <a:xfrm>
            <a:off x="4359458" y="5429621"/>
            <a:ext cx="954912" cy="0"/>
          </a:xfrm>
          <a:prstGeom prst="straightConnector1">
            <a:avLst/>
          </a:prstGeom>
          <a:ln w="76200">
            <a:solidFill>
              <a:srgbClr val="00549D"/>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직선 화살표 연결선 44"/>
          <p:cNvCxnSpPr/>
          <p:nvPr/>
        </p:nvCxnSpPr>
        <p:spPr>
          <a:xfrm>
            <a:off x="6748666" y="5429621"/>
            <a:ext cx="954912" cy="0"/>
          </a:xfrm>
          <a:prstGeom prst="straightConnector1">
            <a:avLst/>
          </a:prstGeom>
          <a:ln w="76200">
            <a:solidFill>
              <a:srgbClr val="00549D"/>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모서리가 둥근 직사각형 45"/>
          <p:cNvSpPr/>
          <p:nvPr/>
        </p:nvSpPr>
        <p:spPr>
          <a:xfrm>
            <a:off x="334963" y="1672745"/>
            <a:ext cx="5348207" cy="1754048"/>
          </a:xfrm>
          <a:prstGeom prst="roundRect">
            <a:avLst>
              <a:gd name="adj" fmla="val 9070"/>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Intra-group Interactions</a:t>
            </a:r>
            <a:endParaRPr lang="en-US" altLang="ko-KR" sz="3200" dirty="0">
              <a:solidFill>
                <a:srgbClr val="FFC000"/>
              </a:solidFill>
              <a:latin typeface="-윤고딕320" panose="02030504000101010101" pitchFamily="18" charset="-127"/>
              <a:ea typeface="-윤고딕320" panose="02030504000101010101" pitchFamily="18" charset="-127"/>
            </a:endParaRPr>
          </a:p>
          <a:p>
            <a:r>
              <a:rPr lang="en-US" altLang="ko-KR" sz="2400" dirty="0" smtClean="0">
                <a:solidFill>
                  <a:schemeClr val="bg1"/>
                </a:solidFill>
                <a:latin typeface="-윤고딕320" panose="02030504000101010101" pitchFamily="18" charset="-127"/>
                <a:ea typeface="-윤고딕320" panose="02030504000101010101" pitchFamily="18" charset="-127"/>
              </a:rPr>
              <a:t>Coordinating </a:t>
            </a:r>
            <a:r>
              <a:rPr lang="en-US" altLang="ko-KR" sz="2400" dirty="0">
                <a:solidFill>
                  <a:schemeClr val="bg1"/>
                </a:solidFill>
                <a:latin typeface="-윤고딕320" panose="02030504000101010101" pitchFamily="18" charset="-127"/>
                <a:ea typeface="-윤고딕320" panose="02030504000101010101" pitchFamily="18" charset="-127"/>
              </a:rPr>
              <a:t>user interactions such</a:t>
            </a:r>
          </a:p>
          <a:p>
            <a:r>
              <a:rPr lang="en-US" altLang="ko-KR" sz="2400" dirty="0">
                <a:solidFill>
                  <a:schemeClr val="bg1"/>
                </a:solidFill>
                <a:latin typeface="-윤고딕320" panose="02030504000101010101" pitchFamily="18" charset="-127"/>
                <a:ea typeface="-윤고딕320" panose="02030504000101010101" pitchFamily="18" charset="-127"/>
              </a:rPr>
              <a:t>that three players compete against and cooperate with </a:t>
            </a:r>
            <a:r>
              <a:rPr lang="en-US" altLang="ko-KR" sz="2400" dirty="0" smtClean="0">
                <a:solidFill>
                  <a:schemeClr val="bg1"/>
                </a:solidFill>
                <a:latin typeface="-윤고딕320" panose="02030504000101010101" pitchFamily="18" charset="-127"/>
                <a:ea typeface="-윤고딕320" panose="02030504000101010101" pitchFamily="18" charset="-127"/>
              </a:rPr>
              <a:t>one another</a:t>
            </a:r>
            <a:endParaRPr lang="en-US" altLang="ko-KR" sz="2400" dirty="0" smtClean="0">
              <a:solidFill>
                <a:srgbClr val="FFC000"/>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23860222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13770"/>
            <a:ext cx="12192000" cy="497960"/>
          </a:xfrm>
          <a:prstGeom prst="rect">
            <a:avLst/>
          </a:prstGeom>
        </p:spPr>
      </p:pic>
      <p:grpSp>
        <p:nvGrpSpPr>
          <p:cNvPr id="34" name="그룹 33"/>
          <p:cNvGrpSpPr/>
          <p:nvPr/>
        </p:nvGrpSpPr>
        <p:grpSpPr>
          <a:xfrm>
            <a:off x="2111452" y="4259577"/>
            <a:ext cx="7712520" cy="1885950"/>
            <a:chOff x="2111452" y="3098770"/>
            <a:chExt cx="7712520" cy="1885950"/>
          </a:xfrm>
        </p:grpSpPr>
        <p:pic>
          <p:nvPicPr>
            <p:cNvPr id="22" name="그림 21"/>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2111452" y="4268814"/>
              <a:ext cx="438150" cy="222149"/>
            </a:xfrm>
            <a:prstGeom prst="rect">
              <a:avLst/>
            </a:prstGeom>
          </p:spPr>
        </p:pic>
        <p:pic>
          <p:nvPicPr>
            <p:cNvPr id="26" name="그림 25"/>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4537596" y="4268814"/>
              <a:ext cx="438150" cy="222149"/>
            </a:xfrm>
            <a:prstGeom prst="rect">
              <a:avLst/>
            </a:prstGeom>
          </p:spPr>
        </p:pic>
        <p:pic>
          <p:nvPicPr>
            <p:cNvPr id="28" name="그림 27"/>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6963740" y="4268814"/>
              <a:ext cx="438150" cy="222149"/>
            </a:xfrm>
            <a:prstGeom prst="rect">
              <a:avLst/>
            </a:prstGeom>
          </p:spPr>
        </p:pic>
        <p:pic>
          <p:nvPicPr>
            <p:cNvPr id="30" name="그림 29"/>
            <p:cNvPicPr>
              <a:picLocks noChangeAspect="1"/>
            </p:cNvPicPr>
            <p:nvPr/>
          </p:nvPicPr>
          <p:blipFill rotWithShape="1">
            <a:blip r:embed="rId4" cstate="print">
              <a:extLst>
                <a:ext uri="{28A0092B-C50C-407E-A947-70E740481C1C}">
                  <a14:useLocalDpi xmlns:a14="http://schemas.microsoft.com/office/drawing/2010/main" val="0"/>
                </a:ext>
              </a:extLst>
            </a:blip>
            <a:srcRect b="2822"/>
            <a:stretch/>
          </p:blipFill>
          <p:spPr>
            <a:xfrm>
              <a:off x="9385822" y="4268814"/>
              <a:ext cx="438150" cy="222149"/>
            </a:xfrm>
            <a:prstGeom prst="rect">
              <a:avLst/>
            </a:prstGeom>
          </p:spPr>
        </p:pic>
        <p:pic>
          <p:nvPicPr>
            <p:cNvPr id="31" name="그림 30"/>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2424112" y="3098770"/>
              <a:ext cx="2277584" cy="1885950"/>
            </a:xfrm>
            <a:prstGeom prst="rect">
              <a:avLst/>
            </a:prstGeom>
          </p:spPr>
        </p:pic>
        <p:pic>
          <p:nvPicPr>
            <p:cNvPr id="32" name="그림 31"/>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4848224" y="3098770"/>
              <a:ext cx="2277584" cy="1885950"/>
            </a:xfrm>
            <a:prstGeom prst="rect">
              <a:avLst/>
            </a:prstGeom>
          </p:spPr>
        </p:pic>
        <p:pic>
          <p:nvPicPr>
            <p:cNvPr id="33" name="그림 32"/>
            <p:cNvPicPr>
              <a:picLocks noChangeAspect="1"/>
            </p:cNvPicPr>
            <p:nvPr/>
          </p:nvPicPr>
          <p:blipFill rotWithShape="1">
            <a:blip r:embed="rId5" cstate="print">
              <a:extLst>
                <a:ext uri="{28A0092B-C50C-407E-A947-70E740481C1C}">
                  <a14:useLocalDpi xmlns:a14="http://schemas.microsoft.com/office/drawing/2010/main" val="0"/>
                </a:ext>
              </a:extLst>
            </a:blip>
            <a:srcRect r="369"/>
            <a:stretch/>
          </p:blipFill>
          <p:spPr>
            <a:xfrm>
              <a:off x="7272336" y="3098770"/>
              <a:ext cx="2277584" cy="1885950"/>
            </a:xfrm>
            <a:prstGeom prst="rect">
              <a:avLst/>
            </a:prstGeom>
          </p:spPr>
        </p:pic>
      </p:grpSp>
      <p:pic>
        <p:nvPicPr>
          <p:cNvPr id="21" name="그림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450" y="-2202357"/>
            <a:ext cx="2286000" cy="1885950"/>
          </a:xfrm>
          <a:prstGeom prst="rect">
            <a:avLst/>
          </a:prstGeom>
        </p:spPr>
      </p:pic>
      <p:pic>
        <p:nvPicPr>
          <p:cNvPr id="25" name="그림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48" y="4259577"/>
            <a:ext cx="2495550" cy="1885950"/>
          </a:xfrm>
          <a:prstGeom prst="rect">
            <a:avLst/>
          </a:prstGeom>
        </p:spPr>
      </p:pic>
      <p:pic>
        <p:nvPicPr>
          <p:cNvPr id="27" name="그림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3886" y="-2833671"/>
            <a:ext cx="2495550" cy="1885950"/>
          </a:xfrm>
          <a:prstGeom prst="rect">
            <a:avLst/>
          </a:prstGeom>
        </p:spPr>
      </p:pic>
      <p:pic>
        <p:nvPicPr>
          <p:cNvPr id="29" name="그림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8" y="4259577"/>
            <a:ext cx="2286000" cy="1885950"/>
          </a:xfrm>
          <a:prstGeom prst="rect">
            <a:avLst/>
          </a:prstGeom>
        </p:spPr>
      </p:pic>
      <p:pic>
        <p:nvPicPr>
          <p:cNvPr id="35" name="그림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037" y="-3116126"/>
            <a:ext cx="2286000" cy="1885950"/>
          </a:xfrm>
          <a:prstGeom prst="rect">
            <a:avLst/>
          </a:prstGeom>
        </p:spPr>
      </p:pic>
      <p:cxnSp>
        <p:nvCxnSpPr>
          <p:cNvPr id="37" name="꺾인 연결선 36"/>
          <p:cNvCxnSpPr>
            <a:stCxn id="48" idx="3"/>
            <a:endCxn id="38" idx="0"/>
          </p:cNvCxnSpPr>
          <p:nvPr/>
        </p:nvCxnSpPr>
        <p:spPr>
          <a:xfrm>
            <a:off x="5683170" y="2745572"/>
            <a:ext cx="303846" cy="1392409"/>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사다리꼴 3"/>
          <p:cNvSpPr/>
          <p:nvPr/>
        </p:nvSpPr>
        <p:spPr>
          <a:xfrm>
            <a:off x="7082629" y="569256"/>
            <a:ext cx="3456807"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7090567" y="499223"/>
            <a:ext cx="359648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Discussion on</a:t>
            </a:r>
          </a:p>
        </p:txBody>
      </p:sp>
      <p:sp>
        <p:nvSpPr>
          <p:cNvPr id="41" name="직사각형 40"/>
          <p:cNvSpPr/>
          <p:nvPr/>
        </p:nvSpPr>
        <p:spPr>
          <a:xfrm>
            <a:off x="7082629" y="412115"/>
            <a:ext cx="1081483" cy="139122"/>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사다리꼴 3"/>
          <p:cNvSpPr/>
          <p:nvPr/>
        </p:nvSpPr>
        <p:spPr>
          <a:xfrm>
            <a:off x="7082629" y="1194350"/>
            <a:ext cx="4770864" cy="607075"/>
          </a:xfrm>
          <a:prstGeom prst="rect">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7082629" y="1124317"/>
            <a:ext cx="4774409"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Coordination</a:t>
            </a:r>
          </a:p>
        </p:txBody>
      </p:sp>
      <p:sp>
        <p:nvSpPr>
          <p:cNvPr id="48" name="모서리가 둥근 직사각형 47"/>
          <p:cNvSpPr/>
          <p:nvPr/>
        </p:nvSpPr>
        <p:spPr>
          <a:xfrm>
            <a:off x="334963" y="2062144"/>
            <a:ext cx="5348207" cy="1366856"/>
          </a:xfrm>
          <a:prstGeom prst="roundRect">
            <a:avLst>
              <a:gd name="adj" fmla="val 9070"/>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Inter-group Interactions</a:t>
            </a:r>
            <a:endParaRPr lang="en-US" altLang="ko-KR" sz="3200" dirty="0">
              <a:solidFill>
                <a:srgbClr val="FFC000"/>
              </a:solidFill>
              <a:latin typeface="-윤고딕320" panose="02030504000101010101" pitchFamily="18" charset="-127"/>
              <a:ea typeface="-윤고딕320" panose="02030504000101010101" pitchFamily="18" charset="-127"/>
            </a:endParaRPr>
          </a:p>
          <a:p>
            <a:r>
              <a:rPr lang="en-US" altLang="ko-KR" sz="2400" dirty="0" smtClean="0">
                <a:solidFill>
                  <a:schemeClr val="bg1"/>
                </a:solidFill>
                <a:latin typeface="-윤고딕320" panose="02030504000101010101" pitchFamily="18" charset="-127"/>
                <a:ea typeface="-윤고딕320" panose="02030504000101010101" pitchFamily="18" charset="-127"/>
              </a:rPr>
              <a:t>Chaining adjacent subgroups to form one large group</a:t>
            </a:r>
            <a:endParaRPr lang="en-US" altLang="ko-KR" sz="2400" dirty="0">
              <a:solidFill>
                <a:schemeClr val="bg1"/>
              </a:solidFill>
              <a:latin typeface="-윤고딕320" panose="02030504000101010101" pitchFamily="18" charset="-127"/>
              <a:ea typeface="-윤고딕320" panose="02030504000101010101" pitchFamily="18" charset="-127"/>
            </a:endParaRPr>
          </a:p>
        </p:txBody>
      </p:sp>
      <p:sp>
        <p:nvSpPr>
          <p:cNvPr id="36" name="모서리가 둥근 직사각형 35"/>
          <p:cNvSpPr/>
          <p:nvPr/>
        </p:nvSpPr>
        <p:spPr>
          <a:xfrm>
            <a:off x="89841" y="3941507"/>
            <a:ext cx="7312049" cy="2190334"/>
          </a:xfrm>
          <a:prstGeom prst="roundRect">
            <a:avLst/>
          </a:prstGeom>
          <a:noFill/>
          <a:ln w="76200">
            <a:solidFill>
              <a:srgbClr val="00549D">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모서리가 둥근 직사각형 43"/>
          <p:cNvSpPr/>
          <p:nvPr/>
        </p:nvSpPr>
        <p:spPr>
          <a:xfrm>
            <a:off x="4808636" y="4334454"/>
            <a:ext cx="7312049" cy="2190334"/>
          </a:xfrm>
          <a:prstGeom prst="roundRect">
            <a:avLst/>
          </a:prstGeom>
          <a:noFill/>
          <a:ln w="76200">
            <a:solidFill>
              <a:srgbClr val="00549D">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모서리가 둥근 직사각형 37"/>
          <p:cNvSpPr/>
          <p:nvPr/>
        </p:nvSpPr>
        <p:spPr>
          <a:xfrm>
            <a:off x="2330991" y="4137981"/>
            <a:ext cx="7312049"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349088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11243" b="11242"/>
          <a:stretch/>
        </p:blipFill>
        <p:spPr>
          <a:xfrm>
            <a:off x="0" y="0"/>
            <a:ext cx="12192000" cy="6858000"/>
          </a:xfrm>
          <a:prstGeom prst="rect">
            <a:avLst/>
          </a:prstGeom>
        </p:spPr>
      </p:pic>
      <p:sp>
        <p:nvSpPr>
          <p:cNvPr id="50" name="사다리꼴 3"/>
          <p:cNvSpPr/>
          <p:nvPr/>
        </p:nvSpPr>
        <p:spPr>
          <a:xfrm>
            <a:off x="334963" y="5701650"/>
            <a:ext cx="6714019"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50"/>
          <p:cNvSpPr txBox="1"/>
          <p:nvPr/>
        </p:nvSpPr>
        <p:spPr>
          <a:xfrm>
            <a:off x="342899" y="5631617"/>
            <a:ext cx="7053324"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Case: Group Fitness Cycle</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54" name="직사각형 53"/>
          <p:cNvSpPr/>
          <p:nvPr/>
        </p:nvSpPr>
        <p:spPr>
          <a:xfrm>
            <a:off x="335360" y="5544509"/>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9168583" y="3007773"/>
            <a:ext cx="1828555" cy="663067"/>
          </a:xfrm>
          <a:prstGeom prst="roundRect">
            <a:avLst>
              <a:gd name="adj" fmla="val 10197"/>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ctr"/>
            <a:r>
              <a:rPr lang="en-US" altLang="ko-KR" sz="3600" dirty="0" smtClean="0">
                <a:solidFill>
                  <a:schemeClr val="bg1"/>
                </a:solidFill>
                <a:latin typeface="-윤고딕320" panose="02030504000101010101" pitchFamily="18" charset="-127"/>
                <a:ea typeface="-윤고딕320" panose="02030504000101010101" pitchFamily="18" charset="-127"/>
              </a:rPr>
              <a:t>Leader</a:t>
            </a:r>
            <a:endParaRPr lang="ko-KR" altLang="en-US" sz="3200" dirty="0">
              <a:solidFill>
                <a:schemeClr val="bg1"/>
              </a:solidFill>
              <a:latin typeface="-윤고딕320" panose="02030504000101010101" pitchFamily="18" charset="-127"/>
              <a:ea typeface="-윤고딕320" panose="02030504000101010101" pitchFamily="18" charset="-127"/>
            </a:endParaRPr>
          </a:p>
        </p:txBody>
      </p:sp>
      <p:cxnSp>
        <p:nvCxnSpPr>
          <p:cNvPr id="12" name="직선 연결선 11"/>
          <p:cNvCxnSpPr/>
          <p:nvPr/>
        </p:nvCxnSpPr>
        <p:spPr>
          <a:xfrm>
            <a:off x="471253" y="2906712"/>
            <a:ext cx="7696517" cy="1692275"/>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8167770" y="4172267"/>
            <a:ext cx="0" cy="85344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a:off x="440773" y="2455640"/>
            <a:ext cx="0" cy="85344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모서리가 둥근 직사각형 14"/>
          <p:cNvSpPr/>
          <p:nvPr/>
        </p:nvSpPr>
        <p:spPr>
          <a:xfrm>
            <a:off x="3067384" y="2765933"/>
            <a:ext cx="2212552" cy="663067"/>
          </a:xfrm>
          <a:prstGeom prst="roundRect">
            <a:avLst>
              <a:gd name="adj" fmla="val 10197"/>
            </a:avLst>
          </a:prstGeom>
          <a:solidFill>
            <a:schemeClr val="tx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pPr algn="ctr"/>
            <a:r>
              <a:rPr lang="en-US" altLang="ko-KR" sz="3600" dirty="0" smtClean="0">
                <a:solidFill>
                  <a:schemeClr val="bg1"/>
                </a:solidFill>
                <a:latin typeface="-윤고딕320" panose="02030504000101010101" pitchFamily="18" charset="-127"/>
                <a:ea typeface="-윤고딕320" panose="02030504000101010101" pitchFamily="18" charset="-127"/>
              </a:rPr>
              <a:t>Followers</a:t>
            </a:r>
            <a:endParaRPr lang="ko-KR" altLang="en-US" sz="3200" dirty="0">
              <a:solidFill>
                <a:schemeClr val="bg1"/>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24844311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11243" b="11242"/>
          <a:stretch/>
        </p:blipFill>
        <p:spPr>
          <a:xfrm>
            <a:off x="0" y="0"/>
            <a:ext cx="12192000" cy="6858000"/>
          </a:xfrm>
          <a:prstGeom prst="rect">
            <a:avLst/>
          </a:prstGeom>
        </p:spPr>
      </p:pic>
      <p:sp>
        <p:nvSpPr>
          <p:cNvPr id="8" name="직사각형 7"/>
          <p:cNvSpPr/>
          <p:nvPr/>
        </p:nvSpPr>
        <p:spPr>
          <a:xfrm>
            <a:off x="1" y="0"/>
            <a:ext cx="12192000" cy="685006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322" y="2465387"/>
            <a:ext cx="2137410" cy="1906905"/>
          </a:xfrm>
          <a:prstGeom prst="rect">
            <a:avLst/>
          </a:prstGeom>
        </p:spPr>
      </p:pic>
      <p:pic>
        <p:nvPicPr>
          <p:cNvPr id="4" name="그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4853" y="2465387"/>
            <a:ext cx="2598420" cy="1906905"/>
          </a:xfrm>
          <a:prstGeom prst="rect">
            <a:avLst/>
          </a:prstGeom>
        </p:spPr>
      </p:pic>
      <p:pic>
        <p:nvPicPr>
          <p:cNvPr id="13" name="그림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791" y="2465387"/>
            <a:ext cx="2137410" cy="1906905"/>
          </a:xfrm>
          <a:prstGeom prst="rect">
            <a:avLst/>
          </a:prstGeom>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9" y="2465387"/>
            <a:ext cx="2137410" cy="1906905"/>
          </a:xfrm>
          <a:prstGeom prst="rect">
            <a:avLst/>
          </a:prstGeom>
        </p:spPr>
      </p:pic>
      <p:pic>
        <p:nvPicPr>
          <p:cNvPr id="5" name="그림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0803" y="2465387"/>
            <a:ext cx="2598420" cy="1906905"/>
          </a:xfrm>
          <a:prstGeom prst="rect">
            <a:avLst/>
          </a:prstGeom>
        </p:spPr>
      </p:pic>
      <p:sp>
        <p:nvSpPr>
          <p:cNvPr id="17" name="모서리가 둥근 직사각형 16"/>
          <p:cNvSpPr/>
          <p:nvPr/>
        </p:nvSpPr>
        <p:spPr>
          <a:xfrm>
            <a:off x="-2461259" y="2289031"/>
            <a:ext cx="6400482" cy="2190334"/>
          </a:xfrm>
          <a:prstGeom prst="roundRect">
            <a:avLst/>
          </a:prstGeom>
          <a:noFill/>
          <a:ln w="76200">
            <a:solidFill>
              <a:srgbClr val="00549D">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5087938" y="2289031"/>
            <a:ext cx="6921182"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334963" y="549275"/>
            <a:ext cx="6946161" cy="1498283"/>
          </a:xfrm>
          <a:prstGeom prst="roundRect">
            <a:avLst/>
          </a:prstGeom>
          <a:noFill/>
          <a:ln>
            <a:solidFill>
              <a:schemeClr val="bg1"/>
            </a:solidFill>
          </a:ln>
        </p:spPr>
        <p:txBody>
          <a:bodyPr wrap="square" lIns="0" tIns="0" rIns="0" bIns="0" rtlCol="0">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Subgroup Formation</a:t>
            </a:r>
          </a:p>
          <a:p>
            <a:pPr algn="r"/>
            <a:r>
              <a:rPr lang="en-US" altLang="ko-KR" sz="2800" dirty="0" smtClean="0">
                <a:solidFill>
                  <a:schemeClr val="bg1"/>
                </a:solidFill>
                <a:latin typeface="-윤고딕320" panose="02030504000101010101" pitchFamily="18" charset="-127"/>
                <a:ea typeface="-윤고딕320" panose="02030504000101010101" pitchFamily="18" charset="-127"/>
              </a:rPr>
              <a:t>Subgrouping and interacting with </a:t>
            </a:r>
            <a:r>
              <a:rPr lang="en-US" altLang="ko-KR" sz="2800" b="1" dirty="0" smtClean="0">
                <a:solidFill>
                  <a:schemeClr val="bg1"/>
                </a:solidFill>
                <a:latin typeface="-윤고딕320" panose="02030504000101010101" pitchFamily="18" charset="-127"/>
                <a:ea typeface="-윤고딕320" panose="02030504000101010101" pitchFamily="18" charset="-127"/>
              </a:rPr>
              <a:t>a leader</a:t>
            </a:r>
            <a:r>
              <a:rPr lang="en-US" altLang="ko-KR" sz="2800" dirty="0" smtClean="0">
                <a:solidFill>
                  <a:schemeClr val="bg1"/>
                </a:solidFill>
                <a:latin typeface="-윤고딕320" panose="02030504000101010101" pitchFamily="18" charset="-127"/>
                <a:ea typeface="-윤고딕320" panose="02030504000101010101" pitchFamily="18" charset="-127"/>
              </a:rPr>
              <a:t> and </a:t>
            </a:r>
            <a:r>
              <a:rPr lang="en-US" altLang="ko-KR" sz="2800" b="1" dirty="0" smtClean="0">
                <a:solidFill>
                  <a:schemeClr val="bg1"/>
                </a:solidFill>
                <a:latin typeface="-윤고딕320" panose="02030504000101010101" pitchFamily="18" charset="-127"/>
                <a:ea typeface="-윤고딕320" panose="02030504000101010101" pitchFamily="18" charset="-127"/>
              </a:rPr>
              <a:t>immediate followers </a:t>
            </a:r>
            <a:endParaRPr lang="ko-KR" altLang="en-US" sz="2800" b="1" dirty="0">
              <a:solidFill>
                <a:schemeClr val="bg1"/>
              </a:solidFill>
              <a:latin typeface="-윤고딕320" panose="02030504000101010101" pitchFamily="18" charset="-127"/>
              <a:ea typeface="-윤고딕320" panose="02030504000101010101" pitchFamily="18" charset="-127"/>
            </a:endParaRPr>
          </a:p>
        </p:txBody>
      </p:sp>
      <p:sp>
        <p:nvSpPr>
          <p:cNvPr id="20" name="TextBox 19"/>
          <p:cNvSpPr txBox="1"/>
          <p:nvPr/>
        </p:nvSpPr>
        <p:spPr>
          <a:xfrm>
            <a:off x="342899" y="5631617"/>
            <a:ext cx="7053324"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Case: Group Fitness Cycle</a:t>
            </a:r>
            <a:endParaRPr lang="ko-KR" altLang="en-US" sz="4400" dirty="0">
              <a:solidFill>
                <a:schemeClr val="bg1"/>
              </a:solidFill>
              <a:latin typeface="-윤고딕320" panose="02030504000101010101" pitchFamily="18" charset="-127"/>
              <a:ea typeface="-윤고딕320" panose="02030504000101010101" pitchFamily="18" charset="-127"/>
            </a:endParaRPr>
          </a:p>
        </p:txBody>
      </p:sp>
      <p:cxnSp>
        <p:nvCxnSpPr>
          <p:cNvPr id="21" name="꺾인 연결선 20"/>
          <p:cNvCxnSpPr>
            <a:stCxn id="19" idx="3"/>
            <a:endCxn id="18" idx="0"/>
          </p:cNvCxnSpPr>
          <p:nvPr/>
        </p:nvCxnSpPr>
        <p:spPr>
          <a:xfrm>
            <a:off x="7281124" y="1298417"/>
            <a:ext cx="1267405" cy="990614"/>
          </a:xfrm>
          <a:prstGeom prst="bentConnector2">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7307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11243" b="11242"/>
          <a:stretch/>
        </p:blipFill>
        <p:spPr>
          <a:xfrm>
            <a:off x="0" y="0"/>
            <a:ext cx="12192000" cy="6858000"/>
          </a:xfrm>
          <a:prstGeom prst="rect">
            <a:avLst/>
          </a:prstGeom>
        </p:spPr>
      </p:pic>
      <p:sp>
        <p:nvSpPr>
          <p:cNvPr id="8" name="직사각형 7"/>
          <p:cNvSpPr/>
          <p:nvPr/>
        </p:nvSpPr>
        <p:spPr>
          <a:xfrm>
            <a:off x="1" y="0"/>
            <a:ext cx="12192000" cy="685006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342899" y="5631617"/>
            <a:ext cx="7053324"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Case: Group Fitness Cycle</a:t>
            </a:r>
            <a:endParaRPr lang="ko-KR" altLang="en-US" sz="4400" dirty="0">
              <a:solidFill>
                <a:schemeClr val="bg1"/>
              </a:solidFill>
              <a:latin typeface="-윤고딕320" panose="02030504000101010101" pitchFamily="18" charset="-127"/>
              <a:ea typeface="-윤고딕320" panose="02030504000101010101" pitchFamily="18" charset="-127"/>
            </a:endParaRPr>
          </a:p>
        </p:txBody>
      </p:sp>
      <p:pic>
        <p:nvPicPr>
          <p:cNvPr id="11" name="그림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99" y="2485707"/>
            <a:ext cx="2137410" cy="1906905"/>
          </a:xfrm>
          <a:prstGeom prst="rect">
            <a:avLst/>
          </a:prstGeom>
        </p:spPr>
      </p:pic>
      <p:pic>
        <p:nvPicPr>
          <p:cNvPr id="12" name="그림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1430" y="2485707"/>
            <a:ext cx="2598420" cy="1906905"/>
          </a:xfrm>
          <a:prstGeom prst="rect">
            <a:avLst/>
          </a:prstGeom>
        </p:spPr>
      </p:pic>
      <p:sp>
        <p:nvSpPr>
          <p:cNvPr id="2" name="아래로 구부러진 화살표 1"/>
          <p:cNvSpPr/>
          <p:nvPr/>
        </p:nvSpPr>
        <p:spPr>
          <a:xfrm>
            <a:off x="1336831" y="2174556"/>
            <a:ext cx="4159121" cy="903924"/>
          </a:xfrm>
          <a:prstGeom prst="curvedDownArrow">
            <a:avLst>
              <a:gd name="adj1" fmla="val 34986"/>
              <a:gd name="adj2" fmla="val 114762"/>
              <a:gd name="adj3" fmla="val 25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4" name="그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982" y="2477769"/>
            <a:ext cx="2137410" cy="1906905"/>
          </a:xfrm>
          <a:prstGeom prst="rect">
            <a:avLst/>
          </a:prstGeom>
        </p:spPr>
      </p:pic>
      <p:pic>
        <p:nvPicPr>
          <p:cNvPr id="5" name="그림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9074" y="2477769"/>
            <a:ext cx="2598420" cy="1906905"/>
          </a:xfrm>
          <a:prstGeom prst="rect">
            <a:avLst/>
          </a:prstGeom>
        </p:spPr>
      </p:pic>
      <p:sp>
        <p:nvSpPr>
          <p:cNvPr id="17" name="위쪽 화살표 16"/>
          <p:cNvSpPr/>
          <p:nvPr/>
        </p:nvSpPr>
        <p:spPr>
          <a:xfrm rot="5400000">
            <a:off x="5797279" y="2721067"/>
            <a:ext cx="616732" cy="1446835"/>
          </a:xfrm>
          <a:prstGeom prst="upArrow">
            <a:avLst>
              <a:gd name="adj1" fmla="val 43796"/>
              <a:gd name="adj2" fmla="val 47871"/>
            </a:avLst>
          </a:prstGeom>
          <a:solidFill>
            <a:srgbClr val="00549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334963" y="549275"/>
            <a:ext cx="6946161" cy="1498283"/>
          </a:xfrm>
          <a:prstGeom prst="roundRect">
            <a:avLst/>
          </a:prstGeom>
          <a:noFill/>
          <a:ln>
            <a:solidFill>
              <a:schemeClr val="bg1"/>
            </a:solidFill>
          </a:ln>
        </p:spPr>
        <p:txBody>
          <a:bodyPr wrap="square" lIns="0" tIns="0" rIns="0" bIns="0" rtlCol="0">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Intra-group Interactions</a:t>
            </a:r>
          </a:p>
          <a:p>
            <a:pPr algn="r"/>
            <a:r>
              <a:rPr lang="en-US" altLang="ko-KR" sz="2800" dirty="0">
                <a:solidFill>
                  <a:schemeClr val="bg1"/>
                </a:solidFill>
                <a:latin typeface="-윤고딕320" panose="02030504000101010101" pitchFamily="18" charset="-127"/>
                <a:ea typeface="-윤고딕320" panose="02030504000101010101" pitchFamily="18" charset="-127"/>
              </a:rPr>
              <a:t>Periodically forcing </a:t>
            </a:r>
            <a:r>
              <a:rPr lang="en-US" altLang="ko-KR" sz="2800" dirty="0" smtClean="0">
                <a:solidFill>
                  <a:schemeClr val="bg1"/>
                </a:solidFill>
                <a:latin typeface="-윤고딕320" panose="02030504000101010101" pitchFamily="18" charset="-127"/>
                <a:ea typeface="-윤고딕320" panose="02030504000101010101" pitchFamily="18" charset="-127"/>
              </a:rPr>
              <a:t>followers </a:t>
            </a:r>
          </a:p>
          <a:p>
            <a:pPr algn="r"/>
            <a:r>
              <a:rPr lang="en-US" altLang="ko-KR" sz="2800" dirty="0" smtClean="0">
                <a:solidFill>
                  <a:schemeClr val="bg1"/>
                </a:solidFill>
                <a:latin typeface="-윤고딕320" panose="02030504000101010101" pitchFamily="18" charset="-127"/>
                <a:ea typeface="-윤고딕320" panose="02030504000101010101" pitchFamily="18" charset="-127"/>
              </a:rPr>
              <a:t>to </a:t>
            </a:r>
            <a:r>
              <a:rPr lang="en-US" altLang="ko-KR" sz="2800" dirty="0">
                <a:solidFill>
                  <a:schemeClr val="bg1"/>
                </a:solidFill>
                <a:latin typeface="-윤고딕320" panose="02030504000101010101" pitchFamily="18" charset="-127"/>
                <a:ea typeface="-윤고딕320" panose="02030504000101010101" pitchFamily="18" charset="-127"/>
              </a:rPr>
              <a:t>be a </a:t>
            </a:r>
            <a:r>
              <a:rPr lang="en-US" altLang="ko-KR" sz="2800" dirty="0" smtClean="0">
                <a:solidFill>
                  <a:schemeClr val="bg1"/>
                </a:solidFill>
                <a:latin typeface="-윤고딕320" panose="02030504000101010101" pitchFamily="18" charset="-127"/>
                <a:ea typeface="-윤고딕320" panose="02030504000101010101" pitchFamily="18" charset="-127"/>
              </a:rPr>
              <a:t>leader within </a:t>
            </a:r>
            <a:r>
              <a:rPr lang="en-US" altLang="ko-KR" sz="2800" dirty="0">
                <a:solidFill>
                  <a:schemeClr val="bg1"/>
                </a:solidFill>
                <a:latin typeface="-윤고딕320" panose="02030504000101010101" pitchFamily="18" charset="-127"/>
                <a:ea typeface="-윤고딕320" panose="02030504000101010101" pitchFamily="18" charset="-127"/>
              </a:rPr>
              <a:t>a </a:t>
            </a:r>
            <a:r>
              <a:rPr lang="en-US" altLang="ko-KR" sz="2800" dirty="0" smtClean="0">
                <a:solidFill>
                  <a:schemeClr val="bg1"/>
                </a:solidFill>
                <a:latin typeface="-윤고딕320" panose="02030504000101010101" pitchFamily="18" charset="-127"/>
                <a:ea typeface="-윤고딕320" panose="02030504000101010101" pitchFamily="18" charset="-127"/>
              </a:rPr>
              <a:t>subgroup</a:t>
            </a:r>
            <a:endParaRPr lang="en-US" altLang="ko-KR" sz="2800" dirty="0">
              <a:solidFill>
                <a:schemeClr val="bg1"/>
              </a:solidFill>
              <a:latin typeface="-윤고딕320" panose="02030504000101010101" pitchFamily="18" charset="-127"/>
              <a:ea typeface="-윤고딕320" panose="02030504000101010101" pitchFamily="18" charset="-127"/>
            </a:endParaRPr>
          </a:p>
        </p:txBody>
      </p:sp>
      <p:cxnSp>
        <p:nvCxnSpPr>
          <p:cNvPr id="20" name="꺾인 연결선 19"/>
          <p:cNvCxnSpPr/>
          <p:nvPr/>
        </p:nvCxnSpPr>
        <p:spPr>
          <a:xfrm rot="16200000" flipH="1">
            <a:off x="7246966" y="1332575"/>
            <a:ext cx="1169192" cy="1100876"/>
          </a:xfrm>
          <a:prstGeom prst="bentConnector3">
            <a:avLst>
              <a:gd name="adj1" fmla="val -835"/>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5359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11243" b="11242"/>
          <a:stretch/>
        </p:blipFill>
        <p:spPr>
          <a:xfrm>
            <a:off x="0" y="0"/>
            <a:ext cx="12192000" cy="6858000"/>
          </a:xfrm>
          <a:prstGeom prst="rect">
            <a:avLst/>
          </a:prstGeom>
        </p:spPr>
      </p:pic>
      <p:sp>
        <p:nvSpPr>
          <p:cNvPr id="20" name="직사각형 19"/>
          <p:cNvSpPr/>
          <p:nvPr/>
        </p:nvSpPr>
        <p:spPr>
          <a:xfrm>
            <a:off x="1" y="0"/>
            <a:ext cx="12192000" cy="685006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p:cNvSpPr txBox="1"/>
          <p:nvPr/>
        </p:nvSpPr>
        <p:spPr>
          <a:xfrm>
            <a:off x="342899" y="5631617"/>
            <a:ext cx="7053324"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Case: Group Fitness Cycle</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23" name="TextBox 22"/>
          <p:cNvSpPr txBox="1"/>
          <p:nvPr/>
        </p:nvSpPr>
        <p:spPr>
          <a:xfrm>
            <a:off x="334963" y="549275"/>
            <a:ext cx="6946161" cy="1498283"/>
          </a:xfrm>
          <a:prstGeom prst="roundRect">
            <a:avLst/>
          </a:prstGeom>
          <a:noFill/>
          <a:ln>
            <a:solidFill>
              <a:schemeClr val="bg1"/>
            </a:solidFill>
          </a:ln>
        </p:spPr>
        <p:txBody>
          <a:bodyPr wrap="square" lIns="0" tIns="0" rIns="0" bIns="0" rtlCol="0">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Intra-group Interactions</a:t>
            </a:r>
          </a:p>
          <a:p>
            <a:pPr algn="r"/>
            <a:r>
              <a:rPr lang="en-US" altLang="ko-KR" sz="2800" dirty="0" smtClean="0">
                <a:solidFill>
                  <a:schemeClr val="bg1"/>
                </a:solidFill>
                <a:latin typeface="-윤고딕320" panose="02030504000101010101" pitchFamily="18" charset="-127"/>
                <a:ea typeface="-윤고딕320" panose="02030504000101010101" pitchFamily="18" charset="-127"/>
              </a:rPr>
              <a:t>Competition among subgroups, </a:t>
            </a:r>
          </a:p>
          <a:p>
            <a:pPr algn="r"/>
            <a:r>
              <a:rPr lang="en-US" altLang="ko-KR" sz="2800" dirty="0" smtClean="0">
                <a:solidFill>
                  <a:schemeClr val="bg1"/>
                </a:solidFill>
                <a:latin typeface="-윤고딕320" panose="02030504000101010101" pitchFamily="18" charset="-127"/>
                <a:ea typeface="-윤고딕320" panose="02030504000101010101" pitchFamily="18" charset="-127"/>
              </a:rPr>
              <a:t>such as Snake game</a:t>
            </a:r>
            <a:endParaRPr lang="en-US" altLang="ko-KR" sz="2800" dirty="0">
              <a:solidFill>
                <a:schemeClr val="bg1"/>
              </a:solidFill>
              <a:latin typeface="-윤고딕320" panose="02030504000101010101" pitchFamily="18" charset="-127"/>
              <a:ea typeface="-윤고딕320" panose="02030504000101010101" pitchFamily="18" charset="-127"/>
            </a:endParaRPr>
          </a:p>
        </p:txBody>
      </p:sp>
      <p:cxnSp>
        <p:nvCxnSpPr>
          <p:cNvPr id="24" name="꺾인 연결선 23"/>
          <p:cNvCxnSpPr/>
          <p:nvPr/>
        </p:nvCxnSpPr>
        <p:spPr>
          <a:xfrm rot="16200000" flipH="1">
            <a:off x="7246966" y="1332575"/>
            <a:ext cx="1169192" cy="1100876"/>
          </a:xfrm>
          <a:prstGeom prst="bentConnector3">
            <a:avLst>
              <a:gd name="adj1" fmla="val -835"/>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그림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1" y="2467609"/>
            <a:ext cx="2137410" cy="1906905"/>
          </a:xfrm>
          <a:prstGeom prst="rect">
            <a:avLst/>
          </a:prstGeom>
        </p:spPr>
      </p:pic>
      <p:pic>
        <p:nvPicPr>
          <p:cNvPr id="26" name="그림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870" y="2467609"/>
            <a:ext cx="2598420" cy="1906905"/>
          </a:xfrm>
          <a:prstGeom prst="rect">
            <a:avLst/>
          </a:prstGeom>
        </p:spPr>
      </p:pic>
      <p:pic>
        <p:nvPicPr>
          <p:cNvPr id="28" name="그림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897" y="2467609"/>
            <a:ext cx="2137410" cy="1906905"/>
          </a:xfrm>
          <a:prstGeom prst="rect">
            <a:avLst/>
          </a:prstGeom>
        </p:spPr>
      </p:pic>
      <p:pic>
        <p:nvPicPr>
          <p:cNvPr id="29" name="그림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9428" y="2467609"/>
            <a:ext cx="2598420" cy="1906905"/>
          </a:xfrm>
          <a:prstGeom prst="rect">
            <a:avLst/>
          </a:prstGeom>
        </p:spPr>
      </p:pic>
      <p:sp>
        <p:nvSpPr>
          <p:cNvPr id="30" name="모서리가 둥근 직사각형 29"/>
          <p:cNvSpPr/>
          <p:nvPr/>
        </p:nvSpPr>
        <p:spPr>
          <a:xfrm>
            <a:off x="-1219201" y="2289031"/>
            <a:ext cx="5158423"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4493578" y="2289031"/>
            <a:ext cx="4954270"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2" name="그림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8946" y="2467609"/>
            <a:ext cx="2137410" cy="1906905"/>
          </a:xfrm>
          <a:prstGeom prst="rect">
            <a:avLst/>
          </a:prstGeom>
        </p:spPr>
      </p:pic>
      <p:sp>
        <p:nvSpPr>
          <p:cNvPr id="33" name="모서리가 둥근 직사각형 32"/>
          <p:cNvSpPr/>
          <p:nvPr/>
        </p:nvSpPr>
        <p:spPr>
          <a:xfrm>
            <a:off x="10474778" y="2289031"/>
            <a:ext cx="4954270"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481021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11243" b="11242"/>
          <a:stretch/>
        </p:blipFill>
        <p:spPr>
          <a:xfrm>
            <a:off x="0" y="0"/>
            <a:ext cx="12192000" cy="6858000"/>
          </a:xfrm>
          <a:prstGeom prst="rect">
            <a:avLst/>
          </a:prstGeom>
        </p:spPr>
      </p:pic>
      <p:sp>
        <p:nvSpPr>
          <p:cNvPr id="20" name="직사각형 19"/>
          <p:cNvSpPr/>
          <p:nvPr/>
        </p:nvSpPr>
        <p:spPr>
          <a:xfrm>
            <a:off x="1" y="0"/>
            <a:ext cx="12192000" cy="685006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0" y="2115433"/>
            <a:ext cx="12192000" cy="25375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p:cNvSpPr txBox="1"/>
          <p:nvPr/>
        </p:nvSpPr>
        <p:spPr>
          <a:xfrm>
            <a:off x="342899" y="5631617"/>
            <a:ext cx="7053324"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Case: Group Fitness Cycle</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23" name="TextBox 22"/>
          <p:cNvSpPr txBox="1"/>
          <p:nvPr/>
        </p:nvSpPr>
        <p:spPr>
          <a:xfrm>
            <a:off x="334963" y="549275"/>
            <a:ext cx="6946161" cy="1498283"/>
          </a:xfrm>
          <a:prstGeom prst="roundRect">
            <a:avLst/>
          </a:prstGeom>
          <a:noFill/>
          <a:ln>
            <a:solidFill>
              <a:schemeClr val="bg1"/>
            </a:solidFill>
          </a:ln>
        </p:spPr>
        <p:txBody>
          <a:bodyPr wrap="square" lIns="0" tIns="0" rIns="0" bIns="0" rtlCol="0">
            <a:spAutoFit/>
          </a:bodyPr>
          <a:lstStyle/>
          <a:p>
            <a:r>
              <a:rPr lang="en-US" altLang="ko-KR" sz="3200" dirty="0" smtClean="0">
                <a:solidFill>
                  <a:srgbClr val="FFC000"/>
                </a:solidFill>
                <a:latin typeface="-윤고딕320" panose="02030504000101010101" pitchFamily="18" charset="-127"/>
                <a:ea typeface="-윤고딕320" panose="02030504000101010101" pitchFamily="18" charset="-127"/>
              </a:rPr>
              <a:t>Intra-group Interactions</a:t>
            </a:r>
          </a:p>
          <a:p>
            <a:pPr algn="r"/>
            <a:r>
              <a:rPr lang="en-US" altLang="ko-KR" sz="2800" dirty="0">
                <a:solidFill>
                  <a:schemeClr val="bg1"/>
                </a:solidFill>
                <a:latin typeface="-윤고딕320" panose="02030504000101010101" pitchFamily="18" charset="-127"/>
                <a:ea typeface="-윤고딕320" panose="02030504000101010101" pitchFamily="18" charset="-127"/>
              </a:rPr>
              <a:t>Competition among subgroups, </a:t>
            </a:r>
          </a:p>
          <a:p>
            <a:pPr algn="r"/>
            <a:r>
              <a:rPr lang="en-US" altLang="ko-KR" sz="2800" dirty="0">
                <a:solidFill>
                  <a:schemeClr val="bg1"/>
                </a:solidFill>
                <a:latin typeface="-윤고딕320" panose="02030504000101010101" pitchFamily="18" charset="-127"/>
                <a:ea typeface="-윤고딕320" panose="02030504000101010101" pitchFamily="18" charset="-127"/>
              </a:rPr>
              <a:t>such as Snake </a:t>
            </a:r>
            <a:r>
              <a:rPr lang="en-US" altLang="ko-KR" sz="2800" dirty="0" smtClean="0">
                <a:solidFill>
                  <a:schemeClr val="bg1"/>
                </a:solidFill>
                <a:latin typeface="-윤고딕320" panose="02030504000101010101" pitchFamily="18" charset="-127"/>
                <a:ea typeface="-윤고딕320" panose="02030504000101010101" pitchFamily="18" charset="-127"/>
              </a:rPr>
              <a:t>game </a:t>
            </a:r>
            <a:endParaRPr lang="en-US" altLang="ko-KR" sz="2800" dirty="0">
              <a:solidFill>
                <a:schemeClr val="bg1"/>
              </a:solidFill>
              <a:latin typeface="-윤고딕320" panose="02030504000101010101" pitchFamily="18" charset="-127"/>
              <a:ea typeface="-윤고딕320" panose="02030504000101010101" pitchFamily="18" charset="-127"/>
            </a:endParaRPr>
          </a:p>
        </p:txBody>
      </p:sp>
      <p:cxnSp>
        <p:nvCxnSpPr>
          <p:cNvPr id="24" name="꺾인 연결선 23"/>
          <p:cNvCxnSpPr/>
          <p:nvPr/>
        </p:nvCxnSpPr>
        <p:spPr>
          <a:xfrm rot="16200000" flipH="1">
            <a:off x="7246966" y="1332575"/>
            <a:ext cx="1169192" cy="1100876"/>
          </a:xfrm>
          <a:prstGeom prst="bentConnector3">
            <a:avLst>
              <a:gd name="adj1" fmla="val -835"/>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그림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09" y="2467609"/>
            <a:ext cx="2137410" cy="1906905"/>
          </a:xfrm>
          <a:prstGeom prst="rect">
            <a:avLst/>
          </a:prstGeom>
        </p:spPr>
      </p:pic>
      <p:pic>
        <p:nvPicPr>
          <p:cNvPr id="28" name="그림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897" y="2467609"/>
            <a:ext cx="2137410" cy="1906905"/>
          </a:xfrm>
          <a:prstGeom prst="rect">
            <a:avLst/>
          </a:prstGeom>
        </p:spPr>
      </p:pic>
      <p:pic>
        <p:nvPicPr>
          <p:cNvPr id="29" name="그림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9428" y="2467609"/>
            <a:ext cx="2598420" cy="1906905"/>
          </a:xfrm>
          <a:prstGeom prst="rect">
            <a:avLst/>
          </a:prstGeom>
        </p:spPr>
      </p:pic>
      <p:sp>
        <p:nvSpPr>
          <p:cNvPr id="31" name="모서리가 둥근 직사각형 30"/>
          <p:cNvSpPr/>
          <p:nvPr/>
        </p:nvSpPr>
        <p:spPr>
          <a:xfrm>
            <a:off x="-426720" y="2289031"/>
            <a:ext cx="9874568"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2" name="그림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8946" y="2467609"/>
            <a:ext cx="2137410" cy="1906905"/>
          </a:xfrm>
          <a:prstGeom prst="rect">
            <a:avLst/>
          </a:prstGeom>
        </p:spPr>
      </p:pic>
      <p:sp>
        <p:nvSpPr>
          <p:cNvPr id="33" name="모서리가 둥근 직사각형 32"/>
          <p:cNvSpPr/>
          <p:nvPr/>
        </p:nvSpPr>
        <p:spPr>
          <a:xfrm>
            <a:off x="10474778" y="2289031"/>
            <a:ext cx="4954270" cy="2190334"/>
          </a:xfrm>
          <a:prstGeom prst="roundRect">
            <a:avLst/>
          </a:prstGeom>
          <a:noFill/>
          <a:ln w="76200">
            <a:solidFill>
              <a:srgbClr val="0054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6403" y="2467609"/>
            <a:ext cx="2137410" cy="1906905"/>
          </a:xfrm>
          <a:prstGeom prst="rect">
            <a:avLst/>
          </a:prstGeom>
        </p:spPr>
      </p:pic>
    </p:spTree>
    <p:extLst>
      <p:ext uri="{BB962C8B-B14F-4D97-AF65-F5344CB8AC3E}">
        <p14:creationId xmlns:p14="http://schemas.microsoft.com/office/powerpoint/2010/main" val="1203641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 descr="IMG_2081_refined.jpg"/>
          <p:cNvPicPr>
            <a:picLocks noChangeAspect="1"/>
          </p:cNvPicPr>
          <p:nvPr/>
        </p:nvPicPr>
        <p:blipFill rotWithShape="1">
          <a:blip r:embed="rId3" cstate="email">
            <a:extLst>
              <a:ext uri="{28A0092B-C50C-407E-A947-70E740481C1C}">
                <a14:useLocalDpi xmlns:a14="http://schemas.microsoft.com/office/drawing/2010/main" val="0"/>
              </a:ext>
            </a:extLst>
          </a:blip>
          <a:srcRect t="11986" r="1045" b="4740"/>
          <a:stretch/>
        </p:blipFill>
        <p:spPr>
          <a:xfrm>
            <a:off x="1" y="0"/>
            <a:ext cx="12191999" cy="6858000"/>
          </a:xfrm>
          <a:prstGeom prst="rect">
            <a:avLst/>
          </a:prstGeom>
        </p:spPr>
      </p:pic>
      <p:sp>
        <p:nvSpPr>
          <p:cNvPr id="49" name="TextBox 48"/>
          <p:cNvSpPr txBox="1"/>
          <p:nvPr/>
        </p:nvSpPr>
        <p:spPr>
          <a:xfrm>
            <a:off x="339726" y="5994641"/>
            <a:ext cx="2364013" cy="307777"/>
          </a:xfrm>
          <a:prstGeom prst="rect">
            <a:avLst/>
          </a:prstGeom>
          <a:noFill/>
        </p:spPr>
        <p:txBody>
          <a:bodyPr wrap="square" lIns="0" tIns="0" rIns="0" bIns="0" rtlCol="0">
            <a:spAutoFit/>
          </a:bodyPr>
          <a:lstStyle/>
          <a:p>
            <a:r>
              <a:rPr lang="en-US" altLang="ko-KR" sz="2000" dirty="0" smtClean="0">
                <a:solidFill>
                  <a:schemeClr val="bg1"/>
                </a:solidFill>
                <a:latin typeface="-윤고딕320" panose="02030504000101010101" pitchFamily="18" charset="-127"/>
                <a:ea typeface="-윤고딕320" panose="02030504000101010101" pitchFamily="18" charset="-127"/>
              </a:rPr>
              <a:t>[</a:t>
            </a:r>
            <a:r>
              <a:rPr lang="en-US" altLang="ko-KR" sz="2000" dirty="0" err="1" smtClean="0">
                <a:solidFill>
                  <a:schemeClr val="bg1"/>
                </a:solidFill>
                <a:latin typeface="-윤고딕320" panose="02030504000101010101" pitchFamily="18" charset="-127"/>
                <a:ea typeface="-윤고딕320" panose="02030504000101010101" pitchFamily="18" charset="-127"/>
              </a:rPr>
              <a:t>Mauriello</a:t>
            </a:r>
            <a:r>
              <a:rPr lang="en-US" altLang="ko-KR" sz="2000" dirty="0" smtClean="0">
                <a:solidFill>
                  <a:schemeClr val="bg1"/>
                </a:solidFill>
                <a:latin typeface="-윤고딕320" panose="02030504000101010101" pitchFamily="18" charset="-127"/>
                <a:ea typeface="-윤고딕320" panose="02030504000101010101" pitchFamily="18" charset="-127"/>
              </a:rPr>
              <a:t>, CHI </a:t>
            </a:r>
            <a:r>
              <a:rPr lang="en-US" altLang="ko-KR" sz="2000" dirty="0" smtClean="0">
                <a:solidFill>
                  <a:schemeClr val="bg1"/>
                </a:solidFill>
                <a:latin typeface="Georgia" panose="02040502050405020303" pitchFamily="18" charset="0"/>
                <a:ea typeface="-윤고딕320" panose="02030504000101010101" pitchFamily="18" charset="-127"/>
              </a:rPr>
              <a:t>‘</a:t>
            </a:r>
            <a:r>
              <a:rPr lang="en-US" altLang="ko-KR" sz="2000" dirty="0" smtClean="0">
                <a:solidFill>
                  <a:schemeClr val="bg1"/>
                </a:solidFill>
                <a:latin typeface="-윤고딕320" panose="02030504000101010101" pitchFamily="18" charset="-127"/>
                <a:ea typeface="-윤고딕320" panose="02030504000101010101" pitchFamily="18" charset="-127"/>
              </a:rPr>
              <a:t>14]</a:t>
            </a:r>
            <a:endParaRPr lang="ko-KR" altLang="en-US" sz="2000" dirty="0">
              <a:solidFill>
                <a:schemeClr val="bg1"/>
              </a:solidFill>
              <a:latin typeface="-윤고딕320" panose="02030504000101010101" pitchFamily="18" charset="-127"/>
              <a:ea typeface="-윤고딕320" panose="02030504000101010101" pitchFamily="18" charset="-127"/>
            </a:endParaRPr>
          </a:p>
        </p:txBody>
      </p:sp>
      <p:sp>
        <p:nvSpPr>
          <p:cNvPr id="50" name="사다리꼴 3"/>
          <p:cNvSpPr/>
          <p:nvPr/>
        </p:nvSpPr>
        <p:spPr>
          <a:xfrm>
            <a:off x="7868868" y="706416"/>
            <a:ext cx="3408362"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50"/>
          <p:cNvSpPr txBox="1"/>
          <p:nvPr/>
        </p:nvSpPr>
        <p:spPr>
          <a:xfrm>
            <a:off x="7868868" y="636383"/>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Fitness</a:t>
            </a:r>
          </a:p>
        </p:txBody>
      </p:sp>
      <p:sp>
        <p:nvSpPr>
          <p:cNvPr id="52" name="직사각형 51"/>
          <p:cNvSpPr/>
          <p:nvPr/>
        </p:nvSpPr>
        <p:spPr>
          <a:xfrm>
            <a:off x="7868868" y="549275"/>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사다리꼴 3"/>
          <p:cNvSpPr/>
          <p:nvPr/>
        </p:nvSpPr>
        <p:spPr>
          <a:xfrm>
            <a:off x="7868868" y="1335532"/>
            <a:ext cx="3976687"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TextBox 53"/>
          <p:cNvSpPr txBox="1"/>
          <p:nvPr/>
        </p:nvSpPr>
        <p:spPr>
          <a:xfrm>
            <a:off x="7899296" y="1265499"/>
            <a:ext cx="4405745"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with Technology</a:t>
            </a:r>
          </a:p>
        </p:txBody>
      </p:sp>
    </p:spTree>
    <p:extLst>
      <p:ext uri="{BB962C8B-B14F-4D97-AF65-F5344CB8AC3E}">
        <p14:creationId xmlns:p14="http://schemas.microsoft.com/office/powerpoint/2010/main" val="169261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30991" t="18" r="30272" b="61244"/>
          <a:stretch/>
        </p:blipFill>
        <p:spPr>
          <a:xfrm>
            <a:off x="0" y="0"/>
            <a:ext cx="12280900" cy="6858000"/>
          </a:xfrm>
          <a:prstGeom prst="rect">
            <a:avLst/>
          </a:prstGeom>
        </p:spPr>
      </p:pic>
      <p:sp>
        <p:nvSpPr>
          <p:cNvPr id="54" name="직사각형 53"/>
          <p:cNvSpPr/>
          <p:nvPr/>
        </p:nvSpPr>
        <p:spPr>
          <a:xfrm>
            <a:off x="0" y="0"/>
            <a:ext cx="122809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50"/>
          <p:cNvSpPr txBox="1"/>
          <p:nvPr/>
        </p:nvSpPr>
        <p:spPr>
          <a:xfrm>
            <a:off x="342899" y="479242"/>
            <a:ext cx="7053324"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Summary</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3" name="직사각형 2"/>
          <p:cNvSpPr/>
          <p:nvPr/>
        </p:nvSpPr>
        <p:spPr>
          <a:xfrm>
            <a:off x="342898" y="1989435"/>
            <a:ext cx="11514139" cy="1569660"/>
          </a:xfrm>
          <a:prstGeom prst="rect">
            <a:avLst/>
          </a:prstGeom>
        </p:spPr>
        <p:txBody>
          <a:bodyPr wrap="square">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The aim of this work is to build </a:t>
            </a:r>
            <a:r>
              <a:rPr lang="en-US" altLang="ko-KR" sz="3200" dirty="0">
                <a:solidFill>
                  <a:srgbClr val="FFC000"/>
                </a:solidFill>
                <a:latin typeface="-윤고딕320" panose="02030504000101010101" pitchFamily="18" charset="-127"/>
                <a:ea typeface="-윤고딕320" panose="02030504000101010101" pitchFamily="18" charset="-127"/>
              </a:rPr>
              <a:t>group fitness swimming </a:t>
            </a:r>
            <a:r>
              <a:rPr lang="en-US" altLang="ko-KR" sz="3200" dirty="0" smtClean="0">
                <a:solidFill>
                  <a:srgbClr val="FFC000"/>
                </a:solidFill>
                <a:latin typeface="-윤고딕320" panose="02030504000101010101" pitchFamily="18" charset="-127"/>
                <a:ea typeface="-윤고딕320" panose="02030504000101010101" pitchFamily="18" charset="-127"/>
              </a:rPr>
              <a:t>game</a:t>
            </a:r>
            <a:r>
              <a:rPr lang="en-US" altLang="ko-KR" sz="3200" dirty="0">
                <a:solidFill>
                  <a:srgbClr val="FFC000"/>
                </a:solidFill>
                <a:latin typeface="-윤고딕320" panose="02030504000101010101" pitchFamily="18" charset="-127"/>
                <a:ea typeface="-윤고딕320" panose="02030504000101010101" pitchFamily="18" charset="-127"/>
              </a:rPr>
              <a:t> </a:t>
            </a:r>
            <a:r>
              <a:rPr lang="en-US" altLang="ko-KR" sz="3200" dirty="0" smtClean="0">
                <a:solidFill>
                  <a:schemeClr val="bg1"/>
                </a:solidFill>
                <a:latin typeface="-윤고딕320" panose="02030504000101010101" pitchFamily="18" charset="-127"/>
                <a:ea typeface="-윤고딕320" panose="02030504000101010101" pitchFamily="18" charset="-127"/>
              </a:rPr>
              <a:t>providing the similar degree of </a:t>
            </a:r>
            <a:r>
              <a:rPr lang="en-US" altLang="ko-KR" sz="3200" dirty="0">
                <a:solidFill>
                  <a:srgbClr val="FFC000"/>
                </a:solidFill>
                <a:latin typeface="-윤고딕320" panose="02030504000101010101" pitchFamily="18" charset="-127"/>
                <a:ea typeface="-윤고딕320" panose="02030504000101010101" pitchFamily="18" charset="-127"/>
              </a:rPr>
              <a:t>social experiences </a:t>
            </a:r>
            <a:r>
              <a:rPr lang="en-US" altLang="ko-KR" sz="3200" dirty="0">
                <a:solidFill>
                  <a:schemeClr val="bg1"/>
                </a:solidFill>
                <a:latin typeface="-윤고딕320" panose="02030504000101010101" pitchFamily="18" charset="-127"/>
                <a:ea typeface="-윤고딕320" panose="02030504000101010101" pitchFamily="18" charset="-127"/>
              </a:rPr>
              <a:t>as in </a:t>
            </a:r>
            <a:r>
              <a:rPr lang="en-US" altLang="ko-KR" sz="3200" dirty="0" smtClean="0">
                <a:solidFill>
                  <a:schemeClr val="bg1"/>
                </a:solidFill>
                <a:latin typeface="-윤고딕320" panose="02030504000101010101" pitchFamily="18" charset="-127"/>
                <a:ea typeface="-윤고딕320" panose="02030504000101010101" pitchFamily="18" charset="-127"/>
              </a:rPr>
              <a:t>group </a:t>
            </a:r>
            <a:r>
              <a:rPr lang="en-US" altLang="ko-KR" sz="3200" dirty="0">
                <a:solidFill>
                  <a:schemeClr val="bg1"/>
                </a:solidFill>
                <a:latin typeface="-윤고딕320" panose="02030504000101010101" pitchFamily="18" charset="-127"/>
                <a:ea typeface="-윤고딕320" panose="02030504000101010101" pitchFamily="18" charset="-127"/>
              </a:rPr>
              <a:t>fitness </a:t>
            </a:r>
            <a:r>
              <a:rPr lang="en-US" altLang="ko-KR" sz="3200" dirty="0">
                <a:solidFill>
                  <a:srgbClr val="FFC000"/>
                </a:solidFill>
                <a:latin typeface="-윤고딕320" panose="02030504000101010101" pitchFamily="18" charset="-127"/>
                <a:ea typeface="-윤고딕320" panose="02030504000101010101" pitchFamily="18" charset="-127"/>
              </a:rPr>
              <a:t>without causing information </a:t>
            </a:r>
            <a:r>
              <a:rPr lang="en-US" altLang="ko-KR" sz="3200" dirty="0" smtClean="0">
                <a:solidFill>
                  <a:srgbClr val="FFC000"/>
                </a:solidFill>
                <a:latin typeface="-윤고딕320" panose="02030504000101010101" pitchFamily="18" charset="-127"/>
                <a:ea typeface="-윤고딕320" panose="02030504000101010101" pitchFamily="18" charset="-127"/>
              </a:rPr>
              <a:t>load. </a:t>
            </a:r>
            <a:endParaRPr lang="ko-KR" altLang="en-US" sz="3200" dirty="0">
              <a:solidFill>
                <a:srgbClr val="FFC000"/>
              </a:solidFill>
              <a:latin typeface="-윤고딕320" panose="02030504000101010101" pitchFamily="18" charset="-127"/>
              <a:ea typeface="-윤고딕320" panose="02030504000101010101" pitchFamily="18" charset="-127"/>
            </a:endParaRPr>
          </a:p>
        </p:txBody>
      </p:sp>
      <p:sp>
        <p:nvSpPr>
          <p:cNvPr id="9" name="직사각형 8"/>
          <p:cNvSpPr/>
          <p:nvPr/>
        </p:nvSpPr>
        <p:spPr>
          <a:xfrm>
            <a:off x="334963" y="4252109"/>
            <a:ext cx="11514139" cy="2062103"/>
          </a:xfrm>
          <a:prstGeom prst="rect">
            <a:avLst/>
          </a:prstGeom>
        </p:spPr>
        <p:txBody>
          <a:bodyPr wrap="square">
            <a:spAutoFit/>
          </a:bodyPr>
          <a:lstStyle/>
          <a:p>
            <a:r>
              <a:rPr lang="en-US" altLang="ko-KR" sz="3200" dirty="0" smtClean="0">
                <a:solidFill>
                  <a:schemeClr val="bg1"/>
                </a:solidFill>
                <a:latin typeface="-윤고딕320" panose="02030504000101010101" pitchFamily="18" charset="-127"/>
                <a:ea typeface="-윤고딕320" panose="02030504000101010101" pitchFamily="18" charset="-127"/>
              </a:rPr>
              <a:t>By </a:t>
            </a:r>
            <a:r>
              <a:rPr lang="en-US" altLang="ko-KR" sz="3200" dirty="0" smtClean="0">
                <a:solidFill>
                  <a:srgbClr val="FFC000"/>
                </a:solidFill>
                <a:latin typeface="-윤고딕320" panose="02030504000101010101" pitchFamily="18" charset="-127"/>
                <a:ea typeface="-윤고딕320" panose="02030504000101010101" pitchFamily="18" charset="-127"/>
              </a:rPr>
              <a:t>forming subgroups</a:t>
            </a:r>
            <a:r>
              <a:rPr lang="en-US" altLang="ko-KR" sz="3200" dirty="0" smtClean="0">
                <a:solidFill>
                  <a:schemeClr val="bg1"/>
                </a:solidFill>
                <a:latin typeface="-윤고딕320" panose="02030504000101010101" pitchFamily="18" charset="-127"/>
                <a:ea typeface="-윤고딕320" panose="02030504000101010101" pitchFamily="18" charset="-127"/>
              </a:rPr>
              <a:t>, </a:t>
            </a:r>
            <a:r>
              <a:rPr lang="en-US" altLang="ko-KR" sz="3200" dirty="0" smtClean="0">
                <a:solidFill>
                  <a:srgbClr val="FFC000"/>
                </a:solidFill>
                <a:latin typeface="-윤고딕320" panose="02030504000101010101" pitchFamily="18" charset="-127"/>
                <a:ea typeface="-윤고딕320" panose="02030504000101010101" pitchFamily="18" charset="-127"/>
              </a:rPr>
              <a:t>limiting a view of interactions </a:t>
            </a:r>
            <a:r>
              <a:rPr lang="en-US" altLang="ko-KR" sz="3200" dirty="0" smtClean="0">
                <a:solidFill>
                  <a:schemeClr val="bg1"/>
                </a:solidFill>
                <a:latin typeface="-윤고딕320" panose="02030504000101010101" pitchFamily="18" charset="-127"/>
                <a:ea typeface="-윤고딕320" panose="02030504000101010101" pitchFamily="18" charset="-127"/>
              </a:rPr>
              <a:t>to a subgroup, and </a:t>
            </a:r>
            <a:r>
              <a:rPr lang="en-US" altLang="ko-KR" sz="3200" dirty="0" smtClean="0">
                <a:solidFill>
                  <a:srgbClr val="FFC000"/>
                </a:solidFill>
                <a:latin typeface="-윤고딕320" panose="02030504000101010101" pitchFamily="18" charset="-127"/>
                <a:ea typeface="-윤고딕320" panose="02030504000101010101" pitchFamily="18" charset="-127"/>
              </a:rPr>
              <a:t>organizing subgroups </a:t>
            </a:r>
            <a:r>
              <a:rPr lang="en-US" altLang="ko-KR" sz="3200" dirty="0" smtClean="0">
                <a:solidFill>
                  <a:schemeClr val="bg1"/>
                </a:solidFill>
                <a:latin typeface="-윤고딕320" panose="02030504000101010101" pitchFamily="18" charset="-127"/>
                <a:ea typeface="-윤고딕320" panose="02030504000101010101" pitchFamily="18" charset="-127"/>
              </a:rPr>
              <a:t>to form whole group, </a:t>
            </a:r>
            <a:r>
              <a:rPr lang="en-US" altLang="ko-KR" sz="3200" dirty="0" err="1" smtClean="0">
                <a:solidFill>
                  <a:schemeClr val="bg1"/>
                </a:solidFill>
                <a:latin typeface="-윤고딕320" panose="02030504000101010101" pitchFamily="18" charset="-127"/>
                <a:ea typeface="-윤고딕320" panose="02030504000101010101" pitchFamily="18" charset="-127"/>
              </a:rPr>
              <a:t>SwimTrain</a:t>
            </a:r>
            <a:r>
              <a:rPr lang="en-US" altLang="ko-KR" sz="3200" dirty="0" smtClean="0">
                <a:solidFill>
                  <a:schemeClr val="bg1"/>
                </a:solidFill>
                <a:latin typeface="-윤고딕320" panose="02030504000101010101" pitchFamily="18" charset="-127"/>
                <a:ea typeface="-윤고딕320" panose="02030504000101010101" pitchFamily="18" charset="-127"/>
              </a:rPr>
              <a:t> deliver enriched group exercise experiences without information overload</a:t>
            </a:r>
            <a:endParaRPr lang="ko-KR" altLang="en-US" sz="3200" dirty="0">
              <a:solidFill>
                <a:srgbClr val="FFC000"/>
              </a:solidFill>
              <a:latin typeface="-윤고딕320" panose="02030504000101010101" pitchFamily="18" charset="-127"/>
              <a:ea typeface="-윤고딕320" panose="02030504000101010101" pitchFamily="18" charset="-127"/>
            </a:endParaRPr>
          </a:p>
        </p:txBody>
      </p:sp>
    </p:spTree>
    <p:extLst>
      <p:ext uri="{BB962C8B-B14F-4D97-AF65-F5344CB8AC3E}">
        <p14:creationId xmlns:p14="http://schemas.microsoft.com/office/powerpoint/2010/main" val="3853371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p:cNvPicPr>
            <a:picLocks noChangeAspect="1"/>
          </p:cNvPicPr>
          <p:nvPr/>
        </p:nvPicPr>
        <p:blipFill rotWithShape="1">
          <a:blip r:embed="rId3" cstate="print">
            <a:extLst>
              <a:ext uri="{28A0092B-C50C-407E-A947-70E740481C1C}">
                <a14:useLocalDpi xmlns:a14="http://schemas.microsoft.com/office/drawing/2010/main" val="0"/>
              </a:ext>
            </a:extLst>
          </a:blip>
          <a:srcRect l="15711" t="9476" r="99" b="19364"/>
          <a:stretch/>
        </p:blipFill>
        <p:spPr>
          <a:xfrm>
            <a:off x="-14514" y="-7539"/>
            <a:ext cx="12206514" cy="6866617"/>
          </a:xfrm>
          <a:prstGeom prst="rect">
            <a:avLst/>
          </a:prstGeom>
        </p:spPr>
      </p:pic>
      <p:sp>
        <p:nvSpPr>
          <p:cNvPr id="11" name="사다리꼴 3"/>
          <p:cNvSpPr/>
          <p:nvPr/>
        </p:nvSpPr>
        <p:spPr>
          <a:xfrm>
            <a:off x="334964" y="559905"/>
            <a:ext cx="6042976" cy="6070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342901" y="489872"/>
            <a:ext cx="678361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Group Fitness Swimming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13" name="직사각형 12"/>
          <p:cNvSpPr/>
          <p:nvPr/>
        </p:nvSpPr>
        <p:spPr>
          <a:xfrm>
            <a:off x="335361" y="402764"/>
            <a:ext cx="1081483" cy="13912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1"/>
          <p:cNvGrpSpPr/>
          <p:nvPr/>
        </p:nvGrpSpPr>
        <p:grpSpPr>
          <a:xfrm>
            <a:off x="1" y="3428998"/>
            <a:ext cx="12192000" cy="1710000"/>
            <a:chOff x="1" y="3428998"/>
            <a:chExt cx="12192000" cy="1710000"/>
          </a:xfrm>
        </p:grpSpPr>
        <p:sp>
          <p:nvSpPr>
            <p:cNvPr id="9" name="직사각형 8"/>
            <p:cNvSpPr/>
            <p:nvPr/>
          </p:nvSpPr>
          <p:spPr>
            <a:xfrm>
              <a:off x="1" y="3428998"/>
              <a:ext cx="12192000" cy="171000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334963" y="4580104"/>
              <a:ext cx="11526837" cy="539942"/>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Fitness swimming performed by a group of people led by an instructor</a:t>
              </a:r>
              <a:endParaRPr lang="ko-KR" altLang="en-US" sz="2800" dirty="0">
                <a:latin typeface="-윤고딕320" panose="02030504000101010101" pitchFamily="18" charset="-127"/>
                <a:ea typeface="-윤고딕320" panose="02030504000101010101" pitchFamily="18" charset="-127"/>
              </a:endParaRPr>
            </a:p>
          </p:txBody>
        </p:sp>
        <p:pic>
          <p:nvPicPr>
            <p:cNvPr id="18" name="그림 17"/>
            <p:cNvPicPr>
              <a:picLocks noChangeAspect="1"/>
            </p:cNvPicPr>
            <p:nvPr/>
          </p:nvPicPr>
          <p:blipFill rotWithShape="1">
            <a:blip r:embed="rId4" cstate="print">
              <a:extLst>
                <a:ext uri="{28A0092B-C50C-407E-A947-70E740481C1C}">
                  <a14:useLocalDpi xmlns:a14="http://schemas.microsoft.com/office/drawing/2010/main" val="0"/>
                </a:ext>
              </a:extLst>
            </a:blip>
            <a:srcRect b="677"/>
            <a:stretch/>
          </p:blipFill>
          <p:spPr>
            <a:xfrm>
              <a:off x="5221594" y="3552813"/>
              <a:ext cx="1743824" cy="913740"/>
            </a:xfrm>
            <a:prstGeom prst="rect">
              <a:avLst/>
            </a:prstGeom>
          </p:spPr>
        </p:pic>
      </p:grpSp>
    </p:spTree>
    <p:extLst>
      <p:ext uri="{BB962C8B-B14F-4D97-AF65-F5344CB8AC3E}">
        <p14:creationId xmlns:p14="http://schemas.microsoft.com/office/powerpoint/2010/main" val="6318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rotWithShape="1">
          <a:blip r:embed="rId3" cstate="print">
            <a:extLst>
              <a:ext uri="{28A0092B-C50C-407E-A947-70E740481C1C}">
                <a14:useLocalDpi xmlns:a14="http://schemas.microsoft.com/office/drawing/2010/main" val="0"/>
              </a:ext>
            </a:extLst>
          </a:blip>
          <a:srcRect l="15711" t="9476" r="99" b="19364"/>
          <a:stretch/>
        </p:blipFill>
        <p:spPr>
          <a:xfrm>
            <a:off x="-14514" y="-7539"/>
            <a:ext cx="12206514" cy="6866617"/>
          </a:xfrm>
          <a:prstGeom prst="rect">
            <a:avLst/>
          </a:prstGeom>
        </p:spPr>
      </p:pic>
      <p:sp>
        <p:nvSpPr>
          <p:cNvPr id="11" name="사다리꼴 3"/>
          <p:cNvSpPr/>
          <p:nvPr/>
        </p:nvSpPr>
        <p:spPr>
          <a:xfrm>
            <a:off x="0" y="-7539"/>
            <a:ext cx="1220651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342901" y="549275"/>
            <a:ext cx="3736974" cy="4032250"/>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342901" y="5621261"/>
            <a:ext cx="6783613" cy="677108"/>
          </a:xfrm>
          <a:prstGeom prst="rect">
            <a:avLst/>
          </a:prstGeom>
          <a:noFill/>
        </p:spPr>
        <p:txBody>
          <a:bodyPr wrap="square" lIns="0" tIns="0" rIns="0" bIns="0" rtlCol="0">
            <a:spAutoFit/>
          </a:bodyPr>
          <a:lstStyle/>
          <a:p>
            <a:r>
              <a:rPr lang="en-US" altLang="ko-KR" sz="4400" dirty="0" smtClean="0">
                <a:solidFill>
                  <a:schemeClr val="bg1"/>
                </a:solidFill>
                <a:latin typeface="-윤고딕320" panose="02030504000101010101" pitchFamily="18" charset="-127"/>
                <a:ea typeface="-윤고딕320" panose="02030504000101010101" pitchFamily="18" charset="-127"/>
              </a:rPr>
              <a:t>Constraints of Swimming</a:t>
            </a:r>
            <a:endParaRPr lang="ko-KR" altLang="en-US" sz="4400" dirty="0">
              <a:solidFill>
                <a:schemeClr val="bg1"/>
              </a:solidFill>
              <a:latin typeface="-윤고딕320" panose="02030504000101010101" pitchFamily="18" charset="-127"/>
              <a:ea typeface="-윤고딕320" panose="02030504000101010101" pitchFamily="18" charset="-127"/>
            </a:endParaRPr>
          </a:p>
        </p:txBody>
      </p:sp>
      <p:sp>
        <p:nvSpPr>
          <p:cNvPr id="21" name="TextBox 20"/>
          <p:cNvSpPr txBox="1"/>
          <p:nvPr/>
        </p:nvSpPr>
        <p:spPr>
          <a:xfrm>
            <a:off x="342900" y="3606660"/>
            <a:ext cx="3736975" cy="970829"/>
          </a:xfrm>
          <a:prstGeom prst="rect">
            <a:avLst/>
          </a:prstGeom>
          <a:noFill/>
        </p:spPr>
        <p:txBody>
          <a:bodyPr wrap="square" lIns="0" tIns="0" rIns="0" bIns="108000" rtlCol="0">
            <a:spAutoFit/>
          </a:bodyPr>
          <a:lstStyle/>
          <a:p>
            <a:pPr algn="ctr"/>
            <a:r>
              <a:rPr lang="en-US" altLang="ko-KR" sz="2800" dirty="0" smtClean="0">
                <a:latin typeface="-윤고딕320" panose="02030504000101010101" pitchFamily="18" charset="-127"/>
                <a:ea typeface="-윤고딕320" panose="02030504000101010101" pitchFamily="18" charset="-127"/>
              </a:rPr>
              <a:t>Small </a:t>
            </a:r>
            <a:r>
              <a:rPr lang="en-US" altLang="ko-KR" sz="2800" dirty="0" err="1" smtClean="0">
                <a:latin typeface="-윤고딕320" panose="02030504000101010101" pitchFamily="18" charset="-127"/>
                <a:ea typeface="-윤고딕320" panose="02030504000101010101" pitchFamily="18" charset="-127"/>
              </a:rPr>
              <a:t>DoF</a:t>
            </a:r>
            <a:r>
              <a:rPr lang="en-US" altLang="ko-KR" sz="2800" dirty="0" smtClean="0">
                <a:latin typeface="-윤고딕320" panose="02030504000101010101" pitchFamily="18" charset="-127"/>
                <a:ea typeface="-윤고딕320" panose="02030504000101010101" pitchFamily="18" charset="-127"/>
              </a:rPr>
              <a:t> </a:t>
            </a:r>
          </a:p>
          <a:p>
            <a:pPr algn="ctr"/>
            <a:r>
              <a:rPr lang="en-US" altLang="ko-KR" sz="2800" dirty="0" smtClean="0">
                <a:latin typeface="-윤고딕320" panose="02030504000101010101" pitchFamily="18" charset="-127"/>
                <a:ea typeface="-윤고딕320" panose="02030504000101010101" pitchFamily="18" charset="-127"/>
              </a:rPr>
              <a:t>for interactions</a:t>
            </a:r>
            <a:endParaRPr lang="ko-KR" altLang="en-US" sz="2800" dirty="0">
              <a:latin typeface="-윤고딕320" panose="02030504000101010101" pitchFamily="18" charset="-127"/>
              <a:ea typeface="-윤고딕320" panose="02030504000101010101" pitchFamily="18" charset="-127"/>
            </a:endParaRPr>
          </a:p>
        </p:txBody>
      </p:sp>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7102" y="1435362"/>
            <a:ext cx="1308569" cy="1509747"/>
          </a:xfrm>
          <a:prstGeom prst="rect">
            <a:avLst/>
          </a:prstGeom>
        </p:spPr>
      </p:pic>
    </p:spTree>
    <p:extLst>
      <p:ext uri="{BB962C8B-B14F-4D97-AF65-F5344CB8AC3E}">
        <p14:creationId xmlns:p14="http://schemas.microsoft.com/office/powerpoint/2010/main" val="956408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5324</TotalTime>
  <Words>5169</Words>
  <Application>Microsoft Office PowerPoint</Application>
  <PresentationFormat>와이드스크린</PresentationFormat>
  <Paragraphs>666</Paragraphs>
  <Slides>70</Slides>
  <Notes>69</Notes>
  <HiddenSlides>0</HiddenSlides>
  <MMClips>10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70</vt:i4>
      </vt:variant>
    </vt:vector>
  </HeadingPairs>
  <TitlesOfParts>
    <vt:vector size="77" baseType="lpstr">
      <vt:lpstr>맑은 고딕</vt:lpstr>
      <vt:lpstr>-윤고딕320</vt:lpstr>
      <vt:lpstr>-윤고딕330</vt:lpstr>
      <vt:lpstr>Arial</vt:lpstr>
      <vt:lpstr>Cambria Math</vt:lpstr>
      <vt:lpstr>Georgia</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Woohyeok Choi</dc:creator>
  <cp:lastModifiedBy>Woohyeok Choi</cp:lastModifiedBy>
  <cp:revision>289</cp:revision>
  <dcterms:created xsi:type="dcterms:W3CDTF">2016-05-01T23:27:02Z</dcterms:created>
  <dcterms:modified xsi:type="dcterms:W3CDTF">2016-05-10T16:48:35Z</dcterms:modified>
</cp:coreProperties>
</file>